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ue Roman" charset="1" panose="00000500000000000000"/>
      <p:regular r:id="rId10"/>
    </p:embeddedFont>
    <p:embeddedFont>
      <p:font typeface="Times Neue Roman Bold" charset="1" panose="00000800000000000000"/>
      <p:regular r:id="rId11"/>
    </p:embeddedFont>
    <p:embeddedFont>
      <p:font typeface="Times Neue Roman Italics" charset="1" panose="00000500000000000000"/>
      <p:regular r:id="rId12"/>
    </p:embeddedFont>
    <p:embeddedFont>
      <p:font typeface="Times Neue Roman Bold Italics" charset="1" panose="00000800000000000000"/>
      <p:regular r:id="rId13"/>
    </p:embeddedFont>
    <p:embeddedFont>
      <p:font typeface="Assistant Regular" charset="1" panose="00000500000000000000"/>
      <p:regular r:id="rId14"/>
    </p:embeddedFont>
    <p:embeddedFont>
      <p:font typeface="Assistant Regular Bold" charset="1" panose="00000700000000000000"/>
      <p:regular r:id="rId15"/>
    </p:embeddedFont>
    <p:embeddedFont>
      <p:font typeface="Belleza" charset="1" panose="02000503050000020003"/>
      <p:regular r:id="rId16"/>
    </p:embeddedFont>
    <p:embeddedFont>
      <p:font typeface="Poppins Medium" charset="1" panose="00000600000000000000"/>
      <p:regular r:id="rId17"/>
    </p:embeddedFont>
    <p:embeddedFont>
      <p:font typeface="Poppins Medium Bold" charset="1" panose="00000700000000000000"/>
      <p:regular r:id="rId18"/>
    </p:embeddedFont>
    <p:embeddedFont>
      <p:font typeface="Poppins Medium Italics" charset="1" panose="00000600000000000000"/>
      <p:regular r:id="rId19"/>
    </p:embeddedFont>
    <p:embeddedFont>
      <p:font typeface="Poppins Medium Bold Italics" charset="1" panose="000007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0052" y="-7723902"/>
            <a:ext cx="11032926" cy="9544289"/>
            <a:chOff x="0" y="0"/>
            <a:chExt cx="6209994" cy="5372100"/>
          </a:xfrm>
        </p:grpSpPr>
        <p:sp>
          <p:nvSpPr>
            <p:cNvPr name="Freeform 3" id="3"/>
            <p:cNvSpPr/>
            <p:nvPr/>
          </p:nvSpPr>
          <p:spPr>
            <a:xfrm>
              <a:off x="0" y="0"/>
              <a:ext cx="6209994" cy="5372100"/>
            </a:xfrm>
            <a:custGeom>
              <a:avLst/>
              <a:gdLst/>
              <a:ahLst/>
              <a:cxnLst/>
              <a:rect r="r" b="b" t="t" l="l"/>
              <a:pathLst>
                <a:path h="5372100" w="6209994">
                  <a:moveTo>
                    <a:pt x="4659324" y="0"/>
                  </a:moveTo>
                  <a:lnTo>
                    <a:pt x="1550670" y="0"/>
                  </a:lnTo>
                  <a:lnTo>
                    <a:pt x="0" y="2686050"/>
                  </a:lnTo>
                  <a:lnTo>
                    <a:pt x="1550670" y="5372100"/>
                  </a:lnTo>
                  <a:lnTo>
                    <a:pt x="4659325" y="5372100"/>
                  </a:lnTo>
                  <a:lnTo>
                    <a:pt x="6209994" y="2686050"/>
                  </a:lnTo>
                  <a:lnTo>
                    <a:pt x="4659324" y="0"/>
                  </a:lnTo>
                  <a:close/>
                </a:path>
              </a:pathLst>
            </a:custGeom>
            <a:solidFill>
              <a:srgbClr val="FFFFFF"/>
            </a:solidFill>
          </p:spPr>
        </p:sp>
      </p:grpSp>
      <p:grpSp>
        <p:nvGrpSpPr>
          <p:cNvPr name="Group 4" id="4"/>
          <p:cNvGrpSpPr/>
          <p:nvPr/>
        </p:nvGrpSpPr>
        <p:grpSpPr>
          <a:xfrm rot="-10800000">
            <a:off x="4741512" y="3973382"/>
            <a:ext cx="17580182" cy="13157506"/>
            <a:chOff x="0" y="0"/>
            <a:chExt cx="7177842" cy="5372100"/>
          </a:xfrm>
        </p:grpSpPr>
        <p:sp>
          <p:nvSpPr>
            <p:cNvPr name="Freeform 5" id="5"/>
            <p:cNvSpPr/>
            <p:nvPr/>
          </p:nvSpPr>
          <p:spPr>
            <a:xfrm>
              <a:off x="0" y="0"/>
              <a:ext cx="7177842" cy="5372100"/>
            </a:xfrm>
            <a:custGeom>
              <a:avLst/>
              <a:gdLst/>
              <a:ahLst/>
              <a:cxnLst/>
              <a:rect r="r" b="b" t="t" l="l"/>
              <a:pathLst>
                <a:path h="5372100" w="7177842">
                  <a:moveTo>
                    <a:pt x="5627172" y="0"/>
                  </a:moveTo>
                  <a:lnTo>
                    <a:pt x="1550670" y="0"/>
                  </a:lnTo>
                  <a:lnTo>
                    <a:pt x="0" y="2686050"/>
                  </a:lnTo>
                  <a:lnTo>
                    <a:pt x="1550670" y="5372100"/>
                  </a:lnTo>
                  <a:lnTo>
                    <a:pt x="5627172" y="5372100"/>
                  </a:lnTo>
                  <a:lnTo>
                    <a:pt x="7177842" y="2686050"/>
                  </a:lnTo>
                  <a:lnTo>
                    <a:pt x="5627172" y="0"/>
                  </a:lnTo>
                  <a:close/>
                </a:path>
              </a:pathLst>
            </a:custGeom>
            <a:solidFill>
              <a:srgbClr val="F4F4F4"/>
            </a:solidFill>
          </p:spPr>
        </p:sp>
      </p:grpSp>
      <p:grpSp>
        <p:nvGrpSpPr>
          <p:cNvPr name="Group 6" id="6"/>
          <p:cNvGrpSpPr/>
          <p:nvPr/>
        </p:nvGrpSpPr>
        <p:grpSpPr>
          <a:xfrm rot="0">
            <a:off x="995057" y="698924"/>
            <a:ext cx="3506528" cy="564302"/>
            <a:chOff x="0" y="0"/>
            <a:chExt cx="4675371" cy="752402"/>
          </a:xfrm>
        </p:grpSpPr>
        <p:sp>
          <p:nvSpPr>
            <p:cNvPr name="TextBox 7" id="7"/>
            <p:cNvSpPr txBox="true"/>
            <p:nvPr/>
          </p:nvSpPr>
          <p:spPr>
            <a:xfrm rot="0">
              <a:off x="1711549" y="24335"/>
              <a:ext cx="2963821" cy="633284"/>
            </a:xfrm>
            <a:prstGeom prst="rect">
              <a:avLst/>
            </a:prstGeom>
          </p:spPr>
          <p:txBody>
            <a:bodyPr anchor="t" rtlCol="false" tIns="0" lIns="0" bIns="0" rIns="0">
              <a:spAutoFit/>
            </a:bodyPr>
            <a:lstStyle/>
            <a:p>
              <a:pPr>
                <a:lnSpc>
                  <a:spcPts val="4008"/>
                </a:lnSpc>
                <a:spcBef>
                  <a:spcPct val="0"/>
                </a:spcBef>
              </a:pPr>
              <a:r>
                <a:rPr lang="en-US" sz="2863">
                  <a:solidFill>
                    <a:srgbClr val="484C4B"/>
                  </a:solidFill>
                  <a:latin typeface="Assistant Regular"/>
                </a:rPr>
                <a:t>Austen Tech</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0" y="0"/>
              <a:ext cx="1317768" cy="752402"/>
            </a:xfrm>
            <a:prstGeom prst="rect">
              <a:avLst/>
            </a:prstGeom>
          </p:spPr>
        </p:pic>
      </p:grpSp>
      <p:pic>
        <p:nvPicPr>
          <p:cNvPr name="Picture 9" id="9"/>
          <p:cNvPicPr>
            <a:picLocks noChangeAspect="true"/>
          </p:cNvPicPr>
          <p:nvPr/>
        </p:nvPicPr>
        <p:blipFill>
          <a:blip r:embed="rId4"/>
          <a:srcRect l="0" t="26487" r="0" b="26487"/>
          <a:stretch>
            <a:fillRect/>
          </a:stretch>
        </p:blipFill>
        <p:spPr>
          <a:xfrm flipH="false" flipV="false" rot="0">
            <a:off x="78168" y="39084"/>
            <a:ext cx="18209832" cy="6422311"/>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0955" y="6504044"/>
            <a:ext cx="7315200" cy="2009155"/>
          </a:xfrm>
          <a:prstGeom prst="rect">
            <a:avLst/>
          </a:prstGeom>
        </p:spPr>
      </p:pic>
      <p:grpSp>
        <p:nvGrpSpPr>
          <p:cNvPr name="Group 11" id="11"/>
          <p:cNvGrpSpPr/>
          <p:nvPr/>
        </p:nvGrpSpPr>
        <p:grpSpPr>
          <a:xfrm rot="0">
            <a:off x="5173596" y="7844026"/>
            <a:ext cx="13114404" cy="3158489"/>
            <a:chOff x="0" y="0"/>
            <a:chExt cx="17485871" cy="4211319"/>
          </a:xfrm>
        </p:grpSpPr>
        <p:sp>
          <p:nvSpPr>
            <p:cNvPr name="TextBox 12" id="12"/>
            <p:cNvSpPr txBox="true"/>
            <p:nvPr/>
          </p:nvSpPr>
          <p:spPr>
            <a:xfrm rot="0">
              <a:off x="0" y="-19050"/>
              <a:ext cx="17485871" cy="3194050"/>
            </a:xfrm>
            <a:prstGeom prst="rect">
              <a:avLst/>
            </a:prstGeom>
          </p:spPr>
          <p:txBody>
            <a:bodyPr anchor="t" rtlCol="false" tIns="0" lIns="0" bIns="0" rIns="0">
              <a:spAutoFit/>
            </a:bodyPr>
            <a:lstStyle/>
            <a:p>
              <a:pPr algn="r">
                <a:lnSpc>
                  <a:spcPts val="9421"/>
                </a:lnSpc>
              </a:pPr>
              <a:r>
                <a:rPr lang="en-US" sz="7851">
                  <a:solidFill>
                    <a:srgbClr val="323534"/>
                  </a:solidFill>
                  <a:latin typeface="Belleza"/>
                </a:rPr>
                <a:t>TIFFIN ONLINE BOOKING  PRESENTATION</a:t>
              </a:r>
            </a:p>
          </p:txBody>
        </p:sp>
        <p:sp>
          <p:nvSpPr>
            <p:cNvPr name="TextBox 13" id="13"/>
            <p:cNvSpPr txBox="true"/>
            <p:nvPr/>
          </p:nvSpPr>
          <p:spPr>
            <a:xfrm rot="0">
              <a:off x="0" y="3483269"/>
              <a:ext cx="17485871" cy="728050"/>
            </a:xfrm>
            <a:prstGeom prst="rect">
              <a:avLst/>
            </a:prstGeom>
          </p:spPr>
          <p:txBody>
            <a:bodyPr anchor="t" rtlCol="false" tIns="0" lIns="0" bIns="0" rIns="0">
              <a:spAutoFit/>
            </a:bodyPr>
            <a:lstStyle/>
            <a:p>
              <a:pPr algn="r">
                <a:lnSpc>
                  <a:spcPts val="4385"/>
                </a:lnSpc>
              </a:pPr>
              <a:r>
                <a:rPr lang="en-US" sz="3132">
                  <a:solidFill>
                    <a:srgbClr val="484C4B"/>
                  </a:solidFill>
                  <a:latin typeface="Poppins"/>
                </a:rPr>
                <a:t>TAKING OUR COMPANY TO THE NEXT LEVEL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7599078" y="2054785"/>
            <a:ext cx="15443715" cy="13375700"/>
            <a:chOff x="0" y="0"/>
            <a:chExt cx="6202680" cy="5372100"/>
          </a:xfrm>
        </p:grpSpPr>
        <p:sp>
          <p:nvSpPr>
            <p:cNvPr name="Freeform 3" id="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grpSp>
        <p:nvGrpSpPr>
          <p:cNvPr name="Group 4" id="4"/>
          <p:cNvGrpSpPr>
            <a:grpSpLocks noChangeAspect="true"/>
          </p:cNvGrpSpPr>
          <p:nvPr/>
        </p:nvGrpSpPr>
        <p:grpSpPr>
          <a:xfrm rot="0">
            <a:off x="-3902756" y="-4547883"/>
            <a:ext cx="15347817" cy="13290518"/>
            <a:chOff x="0" y="0"/>
            <a:chExt cx="4282440" cy="3708400"/>
          </a:xfrm>
        </p:grpSpPr>
        <p:sp>
          <p:nvSpPr>
            <p:cNvPr name="Freeform 5" id="5"/>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322" r="-22570" t="0" b="0"/>
              </a:stretch>
            </a:blipFill>
          </p:spPr>
        </p:sp>
      </p:grpSp>
      <p:grpSp>
        <p:nvGrpSpPr>
          <p:cNvPr name="Group 6" id="6"/>
          <p:cNvGrpSpPr/>
          <p:nvPr/>
        </p:nvGrpSpPr>
        <p:grpSpPr>
          <a:xfrm rot="-10800000">
            <a:off x="8028855" y="-9672084"/>
            <a:ext cx="14137802" cy="11726869"/>
            <a:chOff x="0" y="0"/>
            <a:chExt cx="6476553" cy="5372100"/>
          </a:xfrm>
        </p:grpSpPr>
        <p:sp>
          <p:nvSpPr>
            <p:cNvPr name="Freeform 7" id="7"/>
            <p:cNvSpPr/>
            <p:nvPr/>
          </p:nvSpPr>
          <p:spPr>
            <a:xfrm>
              <a:off x="0" y="0"/>
              <a:ext cx="6476553" cy="5372100"/>
            </a:xfrm>
            <a:custGeom>
              <a:avLst/>
              <a:gdLst/>
              <a:ahLst/>
              <a:cxnLst/>
              <a:rect r="r" b="b" t="t" l="l"/>
              <a:pathLst>
                <a:path h="5372100" w="6476553">
                  <a:moveTo>
                    <a:pt x="4925883" y="0"/>
                  </a:moveTo>
                  <a:lnTo>
                    <a:pt x="1550670" y="0"/>
                  </a:lnTo>
                  <a:lnTo>
                    <a:pt x="0" y="2686050"/>
                  </a:lnTo>
                  <a:lnTo>
                    <a:pt x="1550670" y="5372100"/>
                  </a:lnTo>
                  <a:lnTo>
                    <a:pt x="4925883" y="5372100"/>
                  </a:lnTo>
                  <a:lnTo>
                    <a:pt x="6476553" y="2686050"/>
                  </a:lnTo>
                  <a:lnTo>
                    <a:pt x="4925883" y="0"/>
                  </a:lnTo>
                  <a:close/>
                </a:path>
              </a:pathLst>
            </a:custGeom>
            <a:solidFill>
              <a:srgbClr val="323534"/>
            </a:solidFill>
          </p:spPr>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34026" r="0" b="0"/>
          <a:stretch>
            <a:fillRect/>
          </a:stretch>
        </p:blipFill>
        <p:spPr>
          <a:xfrm flipH="false" flipV="false" rot="0">
            <a:off x="16065550" y="715096"/>
            <a:ext cx="1098500" cy="627207"/>
          </a:xfrm>
          <a:prstGeom prst="rect">
            <a:avLst/>
          </a:prstGeom>
        </p:spPr>
      </p:pic>
      <p:sp>
        <p:nvSpPr>
          <p:cNvPr name="TextBox 9" id="9"/>
          <p:cNvSpPr txBox="true"/>
          <p:nvPr/>
        </p:nvSpPr>
        <p:spPr>
          <a:xfrm rot="0">
            <a:off x="8635646" y="5143500"/>
            <a:ext cx="7711530" cy="2908300"/>
          </a:xfrm>
          <a:prstGeom prst="rect">
            <a:avLst/>
          </a:prstGeom>
        </p:spPr>
        <p:txBody>
          <a:bodyPr anchor="t" rtlCol="false" tIns="0" lIns="0" bIns="0" rIns="0">
            <a:spAutoFit/>
          </a:bodyPr>
          <a:lstStyle/>
          <a:p>
            <a:pPr algn="r">
              <a:lnSpc>
                <a:spcPts val="10999"/>
              </a:lnSpc>
            </a:pPr>
            <a:r>
              <a:rPr lang="en-US" sz="9999">
                <a:solidFill>
                  <a:srgbClr val="484C4B"/>
                </a:solidFill>
                <a:latin typeface="Poppins Medium"/>
              </a:rPr>
              <a:t>MODULES</a:t>
            </a:r>
          </a:p>
          <a:p>
            <a:pPr algn="r" marL="0" indent="0" lvl="0">
              <a:lnSpc>
                <a:spcPts val="109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427483" y="179909"/>
            <a:ext cx="12331552" cy="1250950"/>
          </a:xfrm>
          <a:prstGeom prst="rect">
            <a:avLst/>
          </a:prstGeom>
        </p:spPr>
        <p:txBody>
          <a:bodyPr anchor="t" rtlCol="false" tIns="0" lIns="0" bIns="0" rIns="0">
            <a:spAutoFit/>
          </a:bodyPr>
          <a:lstStyle/>
          <a:p>
            <a:pPr>
              <a:lnSpc>
                <a:spcPts val="9799"/>
              </a:lnSpc>
              <a:spcBef>
                <a:spcPct val="0"/>
              </a:spcBef>
            </a:pPr>
            <a:r>
              <a:rPr lang="en-US" sz="6999">
                <a:solidFill>
                  <a:srgbClr val="484C4B"/>
                </a:solidFill>
                <a:latin typeface="Poppins Medium"/>
              </a:rPr>
              <a:t>1 ONLINE USER LOGIN</a:t>
            </a:r>
          </a:p>
        </p:txBody>
      </p:sp>
      <p:grpSp>
        <p:nvGrpSpPr>
          <p:cNvPr name="Group 3" id="3"/>
          <p:cNvGrpSpPr/>
          <p:nvPr/>
        </p:nvGrpSpPr>
        <p:grpSpPr>
          <a:xfrm rot="0">
            <a:off x="1603559" y="2058066"/>
            <a:ext cx="8338842" cy="2071339"/>
            <a:chOff x="0" y="0"/>
            <a:chExt cx="11118456" cy="2761785"/>
          </a:xfrm>
        </p:grpSpPr>
        <p:sp>
          <p:nvSpPr>
            <p:cNvPr name="TextBox 4" id="4"/>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INPUT</a:t>
              </a:r>
            </a:p>
          </p:txBody>
        </p:sp>
        <p:sp>
          <p:nvSpPr>
            <p:cNvPr name="TextBox 5" id="5"/>
            <p:cNvSpPr txBox="true"/>
            <p:nvPr/>
          </p:nvSpPr>
          <p:spPr>
            <a:xfrm rot="0">
              <a:off x="0" y="1055751"/>
              <a:ext cx="11118456"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U</a:t>
              </a:r>
              <a:r>
                <a:rPr lang="en-US" sz="2499">
                  <a:solidFill>
                    <a:srgbClr val="484C4B"/>
                  </a:solidFill>
                  <a:latin typeface="Assistant Regular"/>
                </a:rPr>
                <a:t>ser credentials are given as input such as user name, password phone number</a:t>
              </a:r>
            </a:p>
            <a:p>
              <a:pPr algn="l" marL="0" indent="0" lvl="0">
                <a:lnSpc>
                  <a:spcPts val="349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821702" y="1430859"/>
            <a:ext cx="1098500" cy="627207"/>
          </a:xfrm>
          <a:prstGeom prst="rect">
            <a:avLst/>
          </a:prstGeom>
        </p:spPr>
      </p:pic>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737373"/>
            </a:solidFill>
          </p:spPr>
        </p:sp>
      </p:grpSp>
      <p:grpSp>
        <p:nvGrpSpPr>
          <p:cNvPr name="Group 9" id="9"/>
          <p:cNvGrpSpPr/>
          <p:nvPr/>
        </p:nvGrpSpPr>
        <p:grpSpPr>
          <a:xfrm rot="0">
            <a:off x="1603559" y="4325923"/>
            <a:ext cx="8338842" cy="2071339"/>
            <a:chOff x="0" y="0"/>
            <a:chExt cx="11118456" cy="2761785"/>
          </a:xfrm>
        </p:grpSpPr>
        <p:sp>
          <p:nvSpPr>
            <p:cNvPr name="TextBox 10" id="10"/>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PROCESSING</a:t>
              </a:r>
            </a:p>
          </p:txBody>
        </p:sp>
        <p:sp>
          <p:nvSpPr>
            <p:cNvPr name="TextBox 11" id="11"/>
            <p:cNvSpPr txBox="true"/>
            <p:nvPr/>
          </p:nvSpPr>
          <p:spPr>
            <a:xfrm rot="0">
              <a:off x="0" y="1055751"/>
              <a:ext cx="11118456"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I</a:t>
              </a:r>
              <a:r>
                <a:rPr lang="en-US" sz="2499">
                  <a:solidFill>
                    <a:srgbClr val="484C4B"/>
                  </a:solidFill>
                  <a:latin typeface="Assistant Regular"/>
                </a:rPr>
                <a:t>n this step this user information will be passed using post methods and stored in database table of user information.</a:t>
              </a:r>
            </a:p>
            <a:p>
              <a:pPr algn="l" marL="0" indent="0" lvl="0">
                <a:lnSpc>
                  <a:spcPts val="3499"/>
                </a:lnSpc>
                <a:spcBef>
                  <a:spcPct val="0"/>
                </a:spcBef>
              </a:pPr>
            </a:p>
          </p:txBody>
        </p:sp>
      </p:grpSp>
      <p:grpSp>
        <p:nvGrpSpPr>
          <p:cNvPr name="Group 12" id="12"/>
          <p:cNvGrpSpPr/>
          <p:nvPr/>
        </p:nvGrpSpPr>
        <p:grpSpPr>
          <a:xfrm rot="0">
            <a:off x="1603559" y="6597287"/>
            <a:ext cx="8338842" cy="1633189"/>
            <a:chOff x="0" y="0"/>
            <a:chExt cx="11118456" cy="2177585"/>
          </a:xfrm>
        </p:grpSpPr>
        <p:sp>
          <p:nvSpPr>
            <p:cNvPr name="TextBox 13" id="13"/>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OUTPUT</a:t>
              </a:r>
            </a:p>
          </p:txBody>
        </p:sp>
        <p:sp>
          <p:nvSpPr>
            <p:cNvPr name="TextBox 14" id="14"/>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a:t>
              </a:r>
              <a:r>
                <a:rPr lang="en-US" sz="2499">
                  <a:solidFill>
                    <a:srgbClr val="484C4B"/>
                  </a:solidFill>
                  <a:latin typeface="Assistant Regular"/>
                </a:rPr>
                <a:t>e user information will be stored in user table.</a:t>
              </a:r>
            </a:p>
            <a:p>
              <a:pPr algn="l" marL="0" indent="0" lvl="0">
                <a:lnSpc>
                  <a:spcPts val="349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427483" y="208484"/>
            <a:ext cx="12331552" cy="1002760"/>
          </a:xfrm>
          <a:prstGeom prst="rect">
            <a:avLst/>
          </a:prstGeom>
        </p:spPr>
        <p:txBody>
          <a:bodyPr anchor="t" rtlCol="false" tIns="0" lIns="0" bIns="0" rIns="0">
            <a:spAutoFit/>
          </a:bodyPr>
          <a:lstStyle/>
          <a:p>
            <a:pPr>
              <a:lnSpc>
                <a:spcPts val="7729"/>
              </a:lnSpc>
              <a:spcBef>
                <a:spcPct val="0"/>
              </a:spcBef>
            </a:pPr>
            <a:r>
              <a:rPr lang="en-US" sz="5521">
                <a:solidFill>
                  <a:srgbClr val="484C4B"/>
                </a:solidFill>
                <a:latin typeface="Poppins Medium"/>
              </a:rPr>
              <a:t>2.ONLINE ORDERING FACILITY</a:t>
            </a:r>
          </a:p>
        </p:txBody>
      </p:sp>
      <p:grpSp>
        <p:nvGrpSpPr>
          <p:cNvPr name="Group 3" id="3"/>
          <p:cNvGrpSpPr/>
          <p:nvPr/>
        </p:nvGrpSpPr>
        <p:grpSpPr>
          <a:xfrm rot="0">
            <a:off x="1613084" y="2058066"/>
            <a:ext cx="8338842" cy="1633189"/>
            <a:chOff x="0" y="0"/>
            <a:chExt cx="11118456" cy="2177585"/>
          </a:xfrm>
        </p:grpSpPr>
        <p:sp>
          <p:nvSpPr>
            <p:cNvPr name="TextBox 4" id="4"/>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INPUT</a:t>
              </a:r>
            </a:p>
          </p:txBody>
        </p:sp>
        <p:sp>
          <p:nvSpPr>
            <p:cNvPr name="TextBox 5" id="5"/>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U</a:t>
              </a:r>
              <a:r>
                <a:rPr lang="en-US" sz="2499">
                  <a:solidFill>
                    <a:srgbClr val="484C4B"/>
                  </a:solidFill>
                  <a:latin typeface="Assistant Regular"/>
                </a:rPr>
                <a:t>ser information , lunchbox and lunch box type will be loaded.</a:t>
              </a:r>
            </a:p>
            <a:p>
              <a:pPr algn="l" marL="0" indent="0" lvl="0">
                <a:lnSpc>
                  <a:spcPts val="349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821702" y="1430859"/>
            <a:ext cx="1098500" cy="627207"/>
          </a:xfrm>
          <a:prstGeom prst="rect">
            <a:avLst/>
          </a:prstGeom>
        </p:spPr>
      </p:pic>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737373"/>
            </a:solidFill>
          </p:spPr>
        </p:sp>
      </p:grpSp>
      <p:grpSp>
        <p:nvGrpSpPr>
          <p:cNvPr name="Group 9" id="9"/>
          <p:cNvGrpSpPr/>
          <p:nvPr/>
        </p:nvGrpSpPr>
        <p:grpSpPr>
          <a:xfrm rot="0">
            <a:off x="1603559" y="4325923"/>
            <a:ext cx="8338842" cy="1633189"/>
            <a:chOff x="0" y="0"/>
            <a:chExt cx="11118456" cy="2177585"/>
          </a:xfrm>
        </p:grpSpPr>
        <p:sp>
          <p:nvSpPr>
            <p:cNvPr name="TextBox 10" id="10"/>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PROCESSING</a:t>
              </a:r>
            </a:p>
          </p:txBody>
        </p:sp>
        <p:sp>
          <p:nvSpPr>
            <p:cNvPr name="TextBox 11" id="11"/>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I</a:t>
              </a:r>
              <a:r>
                <a:rPr lang="en-US" sz="2499">
                  <a:solidFill>
                    <a:srgbClr val="484C4B"/>
                  </a:solidFill>
                  <a:latin typeface="Assistant Regular"/>
                </a:rPr>
                <a:t>n this orders will be created in lunchbox order table.</a:t>
              </a:r>
            </a:p>
            <a:p>
              <a:pPr algn="l" marL="0" indent="0" lvl="0">
                <a:lnSpc>
                  <a:spcPts val="3499"/>
                </a:lnSpc>
                <a:spcBef>
                  <a:spcPct val="0"/>
                </a:spcBef>
              </a:pPr>
            </a:p>
          </p:txBody>
        </p:sp>
      </p:grpSp>
      <p:grpSp>
        <p:nvGrpSpPr>
          <p:cNvPr name="Group 12" id="12"/>
          <p:cNvGrpSpPr/>
          <p:nvPr/>
        </p:nvGrpSpPr>
        <p:grpSpPr>
          <a:xfrm rot="0">
            <a:off x="1603559" y="6597287"/>
            <a:ext cx="8338842" cy="1633189"/>
            <a:chOff x="0" y="0"/>
            <a:chExt cx="11118456" cy="2177585"/>
          </a:xfrm>
        </p:grpSpPr>
        <p:sp>
          <p:nvSpPr>
            <p:cNvPr name="TextBox 13" id="13"/>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OUTPUT</a:t>
              </a:r>
            </a:p>
          </p:txBody>
        </p:sp>
        <p:sp>
          <p:nvSpPr>
            <p:cNvPr name="TextBox 14" id="14"/>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H</a:t>
              </a:r>
              <a:r>
                <a:rPr lang="en-US" sz="2499">
                  <a:solidFill>
                    <a:srgbClr val="484C4B"/>
                  </a:solidFill>
                  <a:latin typeface="Assistant Regular"/>
                </a:rPr>
                <a:t>ere lunchbox from restaurants will be accepted as orders.</a:t>
              </a:r>
            </a:p>
            <a:p>
              <a:pPr algn="l" marL="0" indent="0" lvl="0">
                <a:lnSpc>
                  <a:spcPts val="349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427483" y="179909"/>
            <a:ext cx="12331552" cy="1250950"/>
          </a:xfrm>
          <a:prstGeom prst="rect">
            <a:avLst/>
          </a:prstGeom>
        </p:spPr>
        <p:txBody>
          <a:bodyPr anchor="t" rtlCol="false" tIns="0" lIns="0" bIns="0" rIns="0">
            <a:spAutoFit/>
          </a:bodyPr>
          <a:lstStyle/>
          <a:p>
            <a:pPr>
              <a:lnSpc>
                <a:spcPts val="9799"/>
              </a:lnSpc>
              <a:spcBef>
                <a:spcPct val="0"/>
              </a:spcBef>
            </a:pPr>
            <a:r>
              <a:rPr lang="en-US" sz="6999">
                <a:solidFill>
                  <a:srgbClr val="484C4B"/>
                </a:solidFill>
                <a:latin typeface="Poppins Medium"/>
              </a:rPr>
              <a:t>3.HOMEMADE TIFFIN</a:t>
            </a:r>
          </a:p>
        </p:txBody>
      </p:sp>
      <p:grpSp>
        <p:nvGrpSpPr>
          <p:cNvPr name="Group 3" id="3"/>
          <p:cNvGrpSpPr/>
          <p:nvPr/>
        </p:nvGrpSpPr>
        <p:grpSpPr>
          <a:xfrm rot="0">
            <a:off x="1603559" y="2058066"/>
            <a:ext cx="8338842" cy="2071339"/>
            <a:chOff x="0" y="0"/>
            <a:chExt cx="11118456" cy="2761785"/>
          </a:xfrm>
        </p:grpSpPr>
        <p:sp>
          <p:nvSpPr>
            <p:cNvPr name="TextBox 4" id="4"/>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INPUT</a:t>
              </a:r>
            </a:p>
          </p:txBody>
        </p:sp>
        <p:sp>
          <p:nvSpPr>
            <p:cNvPr name="TextBox 5" id="5"/>
            <p:cNvSpPr txBox="true"/>
            <p:nvPr/>
          </p:nvSpPr>
          <p:spPr>
            <a:xfrm rot="0">
              <a:off x="0" y="1055751"/>
              <a:ext cx="11118456"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H</a:t>
              </a:r>
              <a:r>
                <a:rPr lang="en-US" sz="2499">
                  <a:solidFill>
                    <a:srgbClr val="484C4B"/>
                  </a:solidFill>
                  <a:latin typeface="Assistant Regular"/>
                </a:rPr>
                <a:t>ere user information, office address , home address will be given as input.</a:t>
              </a:r>
            </a:p>
            <a:p>
              <a:pPr algn="l" marL="0" indent="0" lvl="0">
                <a:lnSpc>
                  <a:spcPts val="349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821702" y="1430859"/>
            <a:ext cx="1098500" cy="627207"/>
          </a:xfrm>
          <a:prstGeom prst="rect">
            <a:avLst/>
          </a:prstGeom>
        </p:spPr>
      </p:pic>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737373"/>
            </a:solidFill>
          </p:spPr>
        </p:sp>
      </p:grpSp>
      <p:grpSp>
        <p:nvGrpSpPr>
          <p:cNvPr name="Group 9" id="9"/>
          <p:cNvGrpSpPr/>
          <p:nvPr/>
        </p:nvGrpSpPr>
        <p:grpSpPr>
          <a:xfrm rot="0">
            <a:off x="1603559" y="4325923"/>
            <a:ext cx="11016368" cy="2071339"/>
            <a:chOff x="0" y="0"/>
            <a:chExt cx="14688491" cy="2761785"/>
          </a:xfrm>
        </p:grpSpPr>
        <p:sp>
          <p:nvSpPr>
            <p:cNvPr name="TextBox 10" id="10"/>
            <p:cNvSpPr txBox="true"/>
            <p:nvPr/>
          </p:nvSpPr>
          <p:spPr>
            <a:xfrm rot="0">
              <a:off x="0" y="-28575"/>
              <a:ext cx="14688491"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PROCESSING</a:t>
              </a:r>
            </a:p>
          </p:txBody>
        </p:sp>
        <p:sp>
          <p:nvSpPr>
            <p:cNvPr name="TextBox 11" id="11"/>
            <p:cNvSpPr txBox="true"/>
            <p:nvPr/>
          </p:nvSpPr>
          <p:spPr>
            <a:xfrm rot="0">
              <a:off x="0" y="1055751"/>
              <a:ext cx="14688491"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I</a:t>
              </a:r>
              <a:r>
                <a:rPr lang="en-US" sz="2499">
                  <a:solidFill>
                    <a:srgbClr val="484C4B"/>
                  </a:solidFill>
                  <a:latin typeface="Assistant Regular"/>
                </a:rPr>
                <a:t>n this processing user address, street number, door number , of the user's lunchbox will be processed and accepted.</a:t>
              </a:r>
            </a:p>
            <a:p>
              <a:pPr algn="l" marL="0" indent="0" lvl="0">
                <a:lnSpc>
                  <a:spcPts val="3499"/>
                </a:lnSpc>
                <a:spcBef>
                  <a:spcPct val="0"/>
                </a:spcBef>
              </a:pPr>
            </a:p>
          </p:txBody>
        </p:sp>
      </p:grpSp>
      <p:grpSp>
        <p:nvGrpSpPr>
          <p:cNvPr name="Group 12" id="12"/>
          <p:cNvGrpSpPr/>
          <p:nvPr/>
        </p:nvGrpSpPr>
        <p:grpSpPr>
          <a:xfrm rot="0">
            <a:off x="1603559" y="6597287"/>
            <a:ext cx="8338842" cy="1633189"/>
            <a:chOff x="0" y="0"/>
            <a:chExt cx="11118456" cy="2177585"/>
          </a:xfrm>
        </p:grpSpPr>
        <p:sp>
          <p:nvSpPr>
            <p:cNvPr name="TextBox 13" id="13"/>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OUTPUT</a:t>
              </a:r>
            </a:p>
          </p:txBody>
        </p:sp>
        <p:sp>
          <p:nvSpPr>
            <p:cNvPr name="TextBox 14" id="14"/>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O</a:t>
              </a:r>
              <a:r>
                <a:rPr lang="en-US" sz="2499">
                  <a:solidFill>
                    <a:srgbClr val="484C4B"/>
                  </a:solidFill>
                  <a:latin typeface="Assistant Regular"/>
                </a:rPr>
                <a:t>nly homemade orders will be accepted in this module.</a:t>
              </a:r>
            </a:p>
            <a:p>
              <a:pPr algn="l" marL="0" indent="0" lvl="0">
                <a:lnSpc>
                  <a:spcPts val="349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03559" y="179909"/>
            <a:ext cx="12331552" cy="1250950"/>
          </a:xfrm>
          <a:prstGeom prst="rect">
            <a:avLst/>
          </a:prstGeom>
        </p:spPr>
        <p:txBody>
          <a:bodyPr anchor="t" rtlCol="false" tIns="0" lIns="0" bIns="0" rIns="0">
            <a:spAutoFit/>
          </a:bodyPr>
          <a:lstStyle/>
          <a:p>
            <a:pPr>
              <a:lnSpc>
                <a:spcPts val="9799"/>
              </a:lnSpc>
              <a:spcBef>
                <a:spcPct val="0"/>
              </a:spcBef>
            </a:pPr>
            <a:r>
              <a:rPr lang="en-US" sz="6999">
                <a:solidFill>
                  <a:srgbClr val="484C4B"/>
                </a:solidFill>
                <a:latin typeface="Poppins Medium"/>
              </a:rPr>
              <a:t>4.ADMIN MODULE</a:t>
            </a:r>
          </a:p>
        </p:txBody>
      </p:sp>
      <p:grpSp>
        <p:nvGrpSpPr>
          <p:cNvPr name="Group 3" id="3"/>
          <p:cNvGrpSpPr/>
          <p:nvPr/>
        </p:nvGrpSpPr>
        <p:grpSpPr>
          <a:xfrm rot="0">
            <a:off x="1603559" y="2058066"/>
            <a:ext cx="8338842" cy="1633189"/>
            <a:chOff x="0" y="0"/>
            <a:chExt cx="11118456" cy="2177585"/>
          </a:xfrm>
        </p:grpSpPr>
        <p:sp>
          <p:nvSpPr>
            <p:cNvPr name="TextBox 4" id="4"/>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INPUT</a:t>
              </a:r>
            </a:p>
          </p:txBody>
        </p:sp>
        <p:sp>
          <p:nvSpPr>
            <p:cNvPr name="TextBox 5" id="5"/>
            <p:cNvSpPr txBox="true"/>
            <p:nvPr/>
          </p:nvSpPr>
          <p:spPr>
            <a:xfrm rot="0">
              <a:off x="0" y="1055751"/>
              <a:ext cx="11118456"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I</a:t>
              </a:r>
              <a:r>
                <a:rPr lang="en-US" sz="2499">
                  <a:solidFill>
                    <a:srgbClr val="484C4B"/>
                  </a:solidFill>
                  <a:latin typeface="Assistant Regular"/>
                </a:rPr>
                <a:t>n this admin credentials are given as input.</a:t>
              </a:r>
            </a:p>
            <a:p>
              <a:pPr algn="l" marL="0" indent="0" lvl="0">
                <a:lnSpc>
                  <a:spcPts val="349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821702" y="1430859"/>
            <a:ext cx="1098500" cy="627207"/>
          </a:xfrm>
          <a:prstGeom prst="rect">
            <a:avLst/>
          </a:prstGeom>
        </p:spPr>
      </p:pic>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737373"/>
            </a:solidFill>
          </p:spPr>
        </p:sp>
      </p:grpSp>
      <p:grpSp>
        <p:nvGrpSpPr>
          <p:cNvPr name="Group 9" id="9"/>
          <p:cNvGrpSpPr/>
          <p:nvPr/>
        </p:nvGrpSpPr>
        <p:grpSpPr>
          <a:xfrm rot="0">
            <a:off x="1603559" y="3872430"/>
            <a:ext cx="11016368" cy="2071339"/>
            <a:chOff x="0" y="0"/>
            <a:chExt cx="14688491" cy="2761785"/>
          </a:xfrm>
        </p:grpSpPr>
        <p:sp>
          <p:nvSpPr>
            <p:cNvPr name="TextBox 10" id="10"/>
            <p:cNvSpPr txBox="true"/>
            <p:nvPr/>
          </p:nvSpPr>
          <p:spPr>
            <a:xfrm rot="0">
              <a:off x="0" y="-28575"/>
              <a:ext cx="14688491"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PROCESSING</a:t>
              </a:r>
            </a:p>
          </p:txBody>
        </p:sp>
        <p:sp>
          <p:nvSpPr>
            <p:cNvPr name="TextBox 11" id="11"/>
            <p:cNvSpPr txBox="true"/>
            <p:nvPr/>
          </p:nvSpPr>
          <p:spPr>
            <a:xfrm rot="0">
              <a:off x="0" y="1055751"/>
              <a:ext cx="14688491"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Admin</a:t>
              </a:r>
              <a:r>
                <a:rPr lang="en-US" sz="2499">
                  <a:solidFill>
                    <a:srgbClr val="484C4B"/>
                  </a:solidFill>
                  <a:latin typeface="Assistant Regular"/>
                </a:rPr>
                <a:t> credentials such as user name, password, admin phone number, will be given as input first registered then stored as admin credentials</a:t>
              </a:r>
            </a:p>
            <a:p>
              <a:pPr algn="l" marL="0" indent="0" lvl="0">
                <a:lnSpc>
                  <a:spcPts val="3499"/>
                </a:lnSpc>
                <a:spcBef>
                  <a:spcPct val="0"/>
                </a:spcBef>
              </a:pPr>
            </a:p>
          </p:txBody>
        </p:sp>
      </p:grpSp>
      <p:grpSp>
        <p:nvGrpSpPr>
          <p:cNvPr name="Group 12" id="12"/>
          <p:cNvGrpSpPr/>
          <p:nvPr/>
        </p:nvGrpSpPr>
        <p:grpSpPr>
          <a:xfrm rot="0">
            <a:off x="1603559" y="6597287"/>
            <a:ext cx="11016368" cy="2071339"/>
            <a:chOff x="0" y="0"/>
            <a:chExt cx="14688491" cy="2761785"/>
          </a:xfrm>
        </p:grpSpPr>
        <p:sp>
          <p:nvSpPr>
            <p:cNvPr name="TextBox 13" id="13"/>
            <p:cNvSpPr txBox="true"/>
            <p:nvPr/>
          </p:nvSpPr>
          <p:spPr>
            <a:xfrm rot="0">
              <a:off x="0" y="-28575"/>
              <a:ext cx="14688491"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OUTPUT</a:t>
              </a:r>
            </a:p>
          </p:txBody>
        </p:sp>
        <p:sp>
          <p:nvSpPr>
            <p:cNvPr name="TextBox 14" id="14"/>
            <p:cNvSpPr txBox="true"/>
            <p:nvPr/>
          </p:nvSpPr>
          <p:spPr>
            <a:xfrm rot="0">
              <a:off x="0" y="1055751"/>
              <a:ext cx="14688491"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A</a:t>
              </a:r>
              <a:r>
                <a:rPr lang="en-US" sz="2499">
                  <a:solidFill>
                    <a:srgbClr val="484C4B"/>
                  </a:solidFill>
                  <a:latin typeface="Assistant Regular"/>
                </a:rPr>
                <a:t>ll the transaction data such as orders, user information, lunchbox delivery boys information will be displayed on the page.</a:t>
              </a:r>
            </a:p>
            <a:p>
              <a:pPr algn="l" marL="0" indent="0" lvl="0">
                <a:lnSpc>
                  <a:spcPts val="349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03559" y="179909"/>
            <a:ext cx="12331552" cy="1250950"/>
          </a:xfrm>
          <a:prstGeom prst="rect">
            <a:avLst/>
          </a:prstGeom>
        </p:spPr>
        <p:txBody>
          <a:bodyPr anchor="t" rtlCol="false" tIns="0" lIns="0" bIns="0" rIns="0">
            <a:spAutoFit/>
          </a:bodyPr>
          <a:lstStyle/>
          <a:p>
            <a:pPr>
              <a:lnSpc>
                <a:spcPts val="9799"/>
              </a:lnSpc>
              <a:spcBef>
                <a:spcPct val="0"/>
              </a:spcBef>
            </a:pPr>
            <a:r>
              <a:rPr lang="en-US" sz="6999">
                <a:solidFill>
                  <a:srgbClr val="484C4B"/>
                </a:solidFill>
                <a:latin typeface="Poppins Medium"/>
              </a:rPr>
              <a:t>5.E-MAIL NOTIFICATIONS</a:t>
            </a:r>
          </a:p>
        </p:txBody>
      </p:sp>
      <p:grpSp>
        <p:nvGrpSpPr>
          <p:cNvPr name="Group 3" id="3"/>
          <p:cNvGrpSpPr/>
          <p:nvPr/>
        </p:nvGrpSpPr>
        <p:grpSpPr>
          <a:xfrm rot="0">
            <a:off x="1603559" y="2058066"/>
            <a:ext cx="8338842" cy="2071339"/>
            <a:chOff x="0" y="0"/>
            <a:chExt cx="11118456" cy="2761785"/>
          </a:xfrm>
        </p:grpSpPr>
        <p:sp>
          <p:nvSpPr>
            <p:cNvPr name="TextBox 4" id="4"/>
            <p:cNvSpPr txBox="true"/>
            <p:nvPr/>
          </p:nvSpPr>
          <p:spPr>
            <a:xfrm rot="0">
              <a:off x="0" y="-28575"/>
              <a:ext cx="11118456"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INPUT </a:t>
              </a:r>
            </a:p>
          </p:txBody>
        </p:sp>
        <p:sp>
          <p:nvSpPr>
            <p:cNvPr name="TextBox 5" id="5"/>
            <p:cNvSpPr txBox="true"/>
            <p:nvPr/>
          </p:nvSpPr>
          <p:spPr>
            <a:xfrm rot="0">
              <a:off x="0" y="1055751"/>
              <a:ext cx="11118456"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U</a:t>
              </a:r>
              <a:r>
                <a:rPr lang="en-US" sz="2499">
                  <a:solidFill>
                    <a:srgbClr val="484C4B"/>
                  </a:solidFill>
                  <a:latin typeface="Assistant Regular"/>
                </a:rPr>
                <a:t>ser E-mail will be loaded from user table and given as user input</a:t>
              </a:r>
            </a:p>
            <a:p>
              <a:pPr algn="l" marL="0" indent="0" lvl="0">
                <a:lnSpc>
                  <a:spcPts val="349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821702" y="1430859"/>
            <a:ext cx="1098500" cy="627207"/>
          </a:xfrm>
          <a:prstGeom prst="rect">
            <a:avLst/>
          </a:prstGeom>
        </p:spPr>
      </p:pic>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737373"/>
            </a:solidFill>
          </p:spPr>
        </p:sp>
      </p:grpSp>
      <p:grpSp>
        <p:nvGrpSpPr>
          <p:cNvPr name="Group 9" id="9"/>
          <p:cNvGrpSpPr/>
          <p:nvPr/>
        </p:nvGrpSpPr>
        <p:grpSpPr>
          <a:xfrm rot="0">
            <a:off x="1603559" y="4325923"/>
            <a:ext cx="11016368" cy="2071339"/>
            <a:chOff x="0" y="0"/>
            <a:chExt cx="14688491" cy="2761785"/>
          </a:xfrm>
        </p:grpSpPr>
        <p:sp>
          <p:nvSpPr>
            <p:cNvPr name="TextBox 10" id="10"/>
            <p:cNvSpPr txBox="true"/>
            <p:nvPr/>
          </p:nvSpPr>
          <p:spPr>
            <a:xfrm rot="0">
              <a:off x="0" y="-28575"/>
              <a:ext cx="14688491"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PROCESSING</a:t>
              </a:r>
            </a:p>
          </p:txBody>
        </p:sp>
        <p:sp>
          <p:nvSpPr>
            <p:cNvPr name="TextBox 11" id="11"/>
            <p:cNvSpPr txBox="true"/>
            <p:nvPr/>
          </p:nvSpPr>
          <p:spPr>
            <a:xfrm rot="0">
              <a:off x="0" y="1055751"/>
              <a:ext cx="14688491"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The</a:t>
              </a:r>
              <a:r>
                <a:rPr lang="en-US" sz="2499">
                  <a:solidFill>
                    <a:srgbClr val="484C4B"/>
                  </a:solidFill>
                  <a:latin typeface="Assistant Regular"/>
                </a:rPr>
                <a:t> E-mail information loaded from user table as well as lunchbox delivery boys table will be activated and mail will be sent respected</a:t>
              </a:r>
            </a:p>
            <a:p>
              <a:pPr algn="l" marL="0" indent="0" lvl="0">
                <a:lnSpc>
                  <a:spcPts val="3499"/>
                </a:lnSpc>
                <a:spcBef>
                  <a:spcPct val="0"/>
                </a:spcBef>
              </a:pPr>
            </a:p>
          </p:txBody>
        </p:sp>
      </p:grpSp>
      <p:grpSp>
        <p:nvGrpSpPr>
          <p:cNvPr name="Group 12" id="12"/>
          <p:cNvGrpSpPr/>
          <p:nvPr/>
        </p:nvGrpSpPr>
        <p:grpSpPr>
          <a:xfrm rot="0">
            <a:off x="1603559" y="6597287"/>
            <a:ext cx="11016368" cy="1633189"/>
            <a:chOff x="0" y="0"/>
            <a:chExt cx="14688491" cy="2177585"/>
          </a:xfrm>
        </p:grpSpPr>
        <p:sp>
          <p:nvSpPr>
            <p:cNvPr name="TextBox 13" id="13"/>
            <p:cNvSpPr txBox="true"/>
            <p:nvPr/>
          </p:nvSpPr>
          <p:spPr>
            <a:xfrm rot="0">
              <a:off x="0" y="-28575"/>
              <a:ext cx="14688491" cy="7270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323534"/>
                  </a:solidFill>
                  <a:latin typeface="Poppins Bold"/>
                </a:rPr>
                <a:t>OUTPUT</a:t>
              </a:r>
            </a:p>
          </p:txBody>
        </p:sp>
        <p:sp>
          <p:nvSpPr>
            <p:cNvPr name="TextBox 14" id="14"/>
            <p:cNvSpPr txBox="true"/>
            <p:nvPr/>
          </p:nvSpPr>
          <p:spPr>
            <a:xfrm rot="0">
              <a:off x="0" y="1055751"/>
              <a:ext cx="14688491" cy="11218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E-mail will be sent to each and every user.</a:t>
              </a:r>
            </a:p>
            <a:p>
              <a:pPr algn="l" marL="0" indent="0" lvl="0">
                <a:lnSpc>
                  <a:spcPts val="349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680652" y="9515874"/>
            <a:ext cx="16926697" cy="1542251"/>
            <a:chOff x="0" y="0"/>
            <a:chExt cx="58960502" cy="5372100"/>
          </a:xfrm>
        </p:grpSpPr>
        <p:sp>
          <p:nvSpPr>
            <p:cNvPr name="Freeform 3" id="3"/>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TextBox 4" id="4"/>
          <p:cNvSpPr txBox="true"/>
          <p:nvPr/>
        </p:nvSpPr>
        <p:spPr>
          <a:xfrm rot="0">
            <a:off x="1461386" y="2527762"/>
            <a:ext cx="15327027" cy="496760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a:rPr>
              <a:t>Finally, in the Online Tiffin booking system, we have developed a secure, user-friendly Tiffin Management System. This System can take care of each member whether it is an Administrator or a Customer. This System will help them to properly manage the meals of the customers, the delivery boy’s data, and help in growth without creating any hassle.</a:t>
            </a:r>
          </a:p>
          <a:p>
            <a:pPr algn="ctr">
              <a:lnSpc>
                <a:spcPts val="3919"/>
              </a:lnSpc>
            </a:pPr>
          </a:p>
          <a:p>
            <a:pPr marL="604519" indent="-302260" lvl="1">
              <a:lnSpc>
                <a:spcPts val="3919"/>
              </a:lnSpc>
              <a:buFont typeface="Arial"/>
              <a:buChar char="•"/>
            </a:pPr>
            <a:r>
              <a:rPr lang="en-US" sz="2799">
                <a:solidFill>
                  <a:srgbClr val="000000"/>
                </a:solidFill>
                <a:latin typeface="Canva Sans"/>
              </a:rPr>
              <a:t>This system is completely secure since every user is provided with a user ID and Password so there is no chance of any unauthorized access. Online Payment, Registration, and cancellation make it easier to use. So, using this system will help in reducing the labor and provide more facility for Customers to like the services.</a:t>
            </a:r>
          </a:p>
        </p:txBody>
      </p:sp>
      <p:sp>
        <p:nvSpPr>
          <p:cNvPr name="TextBox 5" id="5"/>
          <p:cNvSpPr txBox="true"/>
          <p:nvPr/>
        </p:nvSpPr>
        <p:spPr>
          <a:xfrm rot="0">
            <a:off x="1705318" y="1064237"/>
            <a:ext cx="14240278" cy="934720"/>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rPr>
              <a:t>Conclusion of Online Tiffin Booking System: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1D3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80285" y="313129"/>
            <a:ext cx="14527431" cy="966074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96475" y="-680491"/>
            <a:ext cx="11774707" cy="10196366"/>
            <a:chOff x="0" y="0"/>
            <a:chExt cx="4282440" cy="3708400"/>
          </a:xfrm>
        </p:grpSpPr>
        <p:sp>
          <p:nvSpPr>
            <p:cNvPr name="Freeform 3" id="3"/>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t="0" b="0"/>
              </a:stretch>
            </a:blipFill>
          </p:spPr>
        </p:sp>
      </p:grpSp>
      <p:grpSp>
        <p:nvGrpSpPr>
          <p:cNvPr name="Group 4" id="4"/>
          <p:cNvGrpSpPr/>
          <p:nvPr/>
        </p:nvGrpSpPr>
        <p:grpSpPr>
          <a:xfrm rot="0">
            <a:off x="-706299" y="9515874"/>
            <a:ext cx="13978713" cy="1542251"/>
            <a:chOff x="0" y="0"/>
            <a:chExt cx="48691836" cy="5372100"/>
          </a:xfrm>
        </p:grpSpPr>
        <p:sp>
          <p:nvSpPr>
            <p:cNvPr name="Freeform 5" id="5"/>
            <p:cNvSpPr/>
            <p:nvPr/>
          </p:nvSpPr>
          <p:spPr>
            <a:xfrm>
              <a:off x="0" y="0"/>
              <a:ext cx="48691834" cy="5372100"/>
            </a:xfrm>
            <a:custGeom>
              <a:avLst/>
              <a:gdLst/>
              <a:ahLst/>
              <a:cxnLst/>
              <a:rect r="r" b="b" t="t" l="l"/>
              <a:pathLst>
                <a:path h="5372100" w="48691834">
                  <a:moveTo>
                    <a:pt x="47141166" y="0"/>
                  </a:moveTo>
                  <a:lnTo>
                    <a:pt x="1550670" y="0"/>
                  </a:lnTo>
                  <a:lnTo>
                    <a:pt x="0" y="2686050"/>
                  </a:lnTo>
                  <a:lnTo>
                    <a:pt x="1550670" y="5372100"/>
                  </a:lnTo>
                  <a:lnTo>
                    <a:pt x="47141166" y="5372100"/>
                  </a:lnTo>
                  <a:lnTo>
                    <a:pt x="48691834" y="2686050"/>
                  </a:lnTo>
                  <a:lnTo>
                    <a:pt x="47141166" y="0"/>
                  </a:lnTo>
                  <a:close/>
                </a:path>
              </a:pathLst>
            </a:custGeom>
            <a:solidFill>
              <a:srgbClr val="737373"/>
            </a:solidFill>
          </p:spPr>
        </p:sp>
      </p:grpSp>
      <p:sp>
        <p:nvSpPr>
          <p:cNvPr name="TextBox 6" id="6"/>
          <p:cNvSpPr txBox="true"/>
          <p:nvPr/>
        </p:nvSpPr>
        <p:spPr>
          <a:xfrm rot="0">
            <a:off x="3365022" y="96423"/>
            <a:ext cx="8315968" cy="1517650"/>
          </a:xfrm>
          <a:prstGeom prst="rect">
            <a:avLst/>
          </a:prstGeom>
        </p:spPr>
        <p:txBody>
          <a:bodyPr anchor="t" rtlCol="false" tIns="0" lIns="0" bIns="0" rIns="0">
            <a:spAutoFit/>
          </a:bodyPr>
          <a:lstStyle/>
          <a:p>
            <a:pPr>
              <a:lnSpc>
                <a:spcPts val="10999"/>
              </a:lnSpc>
            </a:pPr>
            <a:r>
              <a:rPr lang="en-US" sz="9999">
                <a:solidFill>
                  <a:srgbClr val="484C4B"/>
                </a:solidFill>
                <a:latin typeface="Poppins Medium"/>
              </a:rPr>
              <a:t>ABSTRACT</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34026" r="0" b="0"/>
          <a:stretch>
            <a:fillRect/>
          </a:stretch>
        </p:blipFill>
        <p:spPr>
          <a:xfrm flipH="false" flipV="false" rot="0">
            <a:off x="1028700" y="1028700"/>
            <a:ext cx="1025231" cy="585373"/>
          </a:xfrm>
          <a:prstGeom prst="rect">
            <a:avLst/>
          </a:prstGeom>
        </p:spPr>
      </p:pic>
      <p:sp>
        <p:nvSpPr>
          <p:cNvPr name="TextBox 8" id="8"/>
          <p:cNvSpPr txBox="true"/>
          <p:nvPr/>
        </p:nvSpPr>
        <p:spPr>
          <a:xfrm rot="0">
            <a:off x="1325242" y="2328488"/>
            <a:ext cx="8307110" cy="860426"/>
          </a:xfrm>
          <a:prstGeom prst="rect">
            <a:avLst/>
          </a:prstGeom>
        </p:spPr>
        <p:txBody>
          <a:bodyPr anchor="t" rtlCol="false" tIns="0" lIns="0" bIns="0" rIns="0">
            <a:spAutoFit/>
          </a:bodyPr>
          <a:lstStyle/>
          <a:p>
            <a:pPr algn="ctr" marL="539745" indent="-269872" lvl="1">
              <a:lnSpc>
                <a:spcPts val="3499"/>
              </a:lnSpc>
              <a:buFont typeface="Arial"/>
              <a:buChar char="•"/>
            </a:pPr>
            <a:r>
              <a:rPr lang="en-US" sz="2499">
                <a:solidFill>
                  <a:srgbClr val="484C4B"/>
                </a:solidFill>
                <a:latin typeface="Times Neue Roman"/>
              </a:rPr>
              <a:t>This project provides a Web page application through which </a:t>
            </a:r>
          </a:p>
          <a:p>
            <a:pPr algn="ctr">
              <a:lnSpc>
                <a:spcPts val="3499"/>
              </a:lnSpc>
            </a:pPr>
            <a:r>
              <a:rPr lang="en-US" sz="2499">
                <a:solidFill>
                  <a:srgbClr val="484C4B"/>
                </a:solidFill>
                <a:latin typeface="Assistant Regular"/>
              </a:rPr>
              <a:t>people who </a:t>
            </a:r>
            <a:r>
              <a:rPr lang="en-US" sz="2499">
                <a:solidFill>
                  <a:srgbClr val="484C4B"/>
                </a:solidFill>
                <a:latin typeface="Assistant Regular"/>
              </a:rPr>
              <a:t>can order Dabba service online using the internet.</a:t>
            </a:r>
          </a:p>
        </p:txBody>
      </p:sp>
      <p:sp>
        <p:nvSpPr>
          <p:cNvPr name="TextBox 9" id="9"/>
          <p:cNvSpPr txBox="true"/>
          <p:nvPr/>
        </p:nvSpPr>
        <p:spPr>
          <a:xfrm rot="0">
            <a:off x="1067098" y="4288155"/>
            <a:ext cx="8303776" cy="1663066"/>
          </a:xfrm>
          <a:prstGeom prst="rect">
            <a:avLst/>
          </a:prstGeom>
        </p:spPr>
        <p:txBody>
          <a:bodyPr anchor="t" rtlCol="false" tIns="0" lIns="0" bIns="0" rIns="0">
            <a:spAutoFit/>
          </a:bodyPr>
          <a:lstStyle/>
          <a:p>
            <a:pPr algn="ctr" marL="518155" indent="-259078" lvl="1">
              <a:lnSpc>
                <a:spcPts val="3359"/>
              </a:lnSpc>
              <a:buFont typeface="Arial"/>
              <a:buChar char="•"/>
            </a:pPr>
            <a:r>
              <a:rPr lang="en-US" sz="2399">
                <a:solidFill>
                  <a:srgbClr val="484C4B"/>
                </a:solidFill>
                <a:latin typeface="Assistant Regular"/>
              </a:rPr>
              <a:t>The aim of doing this project is to have practical knowledge of</a:t>
            </a:r>
          </a:p>
          <a:p>
            <a:pPr algn="ctr">
              <a:lnSpc>
                <a:spcPts val="3359"/>
              </a:lnSpc>
            </a:pPr>
            <a:r>
              <a:rPr lang="en-US" sz="2399">
                <a:solidFill>
                  <a:srgbClr val="484C4B"/>
                </a:solidFill>
                <a:latin typeface="Assistant Regular"/>
              </a:rPr>
              <a:t> </a:t>
            </a:r>
            <a:r>
              <a:rPr lang="en-US" sz="2399">
                <a:solidFill>
                  <a:srgbClr val="484C4B"/>
                </a:solidFill>
                <a:latin typeface="Assistant Regular"/>
              </a:rPr>
              <a:t>dabbawalas team and their actual performance in the supply and</a:t>
            </a:r>
          </a:p>
          <a:p>
            <a:pPr algn="ctr">
              <a:lnSpc>
                <a:spcPts val="3359"/>
              </a:lnSpc>
            </a:pPr>
            <a:r>
              <a:rPr lang="en-US" sz="2399">
                <a:solidFill>
                  <a:srgbClr val="484C4B"/>
                </a:solidFill>
                <a:latin typeface="Assistant Regular"/>
              </a:rPr>
              <a:t>management of food delivery service.</a:t>
            </a:r>
          </a:p>
          <a:p>
            <a:pPr algn="ctr">
              <a:lnSpc>
                <a:spcPts val="3359"/>
              </a:lnSpc>
            </a:pPr>
          </a:p>
        </p:txBody>
      </p:sp>
      <p:sp>
        <p:nvSpPr>
          <p:cNvPr name="TextBox 10" id="10"/>
          <p:cNvSpPr txBox="true"/>
          <p:nvPr/>
        </p:nvSpPr>
        <p:spPr>
          <a:xfrm rot="0">
            <a:off x="1028700" y="6533633"/>
            <a:ext cx="8380572" cy="824866"/>
          </a:xfrm>
          <a:prstGeom prst="rect">
            <a:avLst/>
          </a:prstGeom>
        </p:spPr>
        <p:txBody>
          <a:bodyPr anchor="t" rtlCol="false" tIns="0" lIns="0" bIns="0" rIns="0">
            <a:spAutoFit/>
          </a:bodyPr>
          <a:lstStyle/>
          <a:p>
            <a:pPr algn="ctr" marL="518155" indent="-259078" lvl="1">
              <a:lnSpc>
                <a:spcPts val="3359"/>
              </a:lnSpc>
              <a:buFont typeface="Arial"/>
              <a:buChar char="•"/>
            </a:pPr>
            <a:r>
              <a:rPr lang="en-US" sz="2399">
                <a:solidFill>
                  <a:srgbClr val="484C4B"/>
                </a:solidFill>
                <a:latin typeface="Assistant Regular"/>
              </a:rPr>
              <a:t>In our busy schedule fresh and homemade food preparation is</a:t>
            </a:r>
          </a:p>
          <a:p>
            <a:pPr algn="ctr">
              <a:lnSpc>
                <a:spcPts val="3359"/>
              </a:lnSpc>
            </a:pPr>
            <a:r>
              <a:rPr lang="en-US" sz="2399">
                <a:solidFill>
                  <a:srgbClr val="484C4B"/>
                </a:solidFill>
                <a:latin typeface="Assistant Regular"/>
              </a:rPr>
              <a:t> </a:t>
            </a:r>
            <a:r>
              <a:rPr lang="en-US" sz="2399">
                <a:solidFill>
                  <a:srgbClr val="484C4B"/>
                </a:solidFill>
                <a:latin typeface="Assistant Regular"/>
              </a:rPr>
              <a:t>difficult in early mornings. But it is made possible by Dabbawala's.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307952" y="0"/>
            <a:ext cx="9672095" cy="1320169"/>
          </a:xfrm>
          <a:prstGeom prst="rect">
            <a:avLst/>
          </a:prstGeom>
        </p:spPr>
        <p:txBody>
          <a:bodyPr anchor="t" rtlCol="false" tIns="0" lIns="0" bIns="0" rIns="0">
            <a:spAutoFit/>
          </a:bodyPr>
          <a:lstStyle/>
          <a:p>
            <a:pPr>
              <a:lnSpc>
                <a:spcPts val="9570"/>
              </a:lnSpc>
            </a:pPr>
            <a:r>
              <a:rPr lang="en-US" sz="8700">
                <a:solidFill>
                  <a:srgbClr val="484C4B"/>
                </a:solidFill>
                <a:latin typeface="Poppins Medium"/>
              </a:rPr>
              <a:t>INTRODUCTION</a:t>
            </a:r>
          </a:p>
        </p:txBody>
      </p:sp>
      <p:grpSp>
        <p:nvGrpSpPr>
          <p:cNvPr name="Group 3" id="3"/>
          <p:cNvGrpSpPr/>
          <p:nvPr/>
        </p:nvGrpSpPr>
        <p:grpSpPr>
          <a:xfrm rot="-5400000">
            <a:off x="13144500" y="4372374"/>
            <a:ext cx="10287000" cy="1542251"/>
            <a:chOff x="0" y="0"/>
            <a:chExt cx="35832548" cy="5372100"/>
          </a:xfrm>
        </p:grpSpPr>
        <p:sp>
          <p:nvSpPr>
            <p:cNvPr name="Freeform 4" id="4"/>
            <p:cNvSpPr/>
            <p:nvPr/>
          </p:nvSpPr>
          <p:spPr>
            <a:xfrm>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737373"/>
            </a:solidFill>
          </p:spPr>
        </p:sp>
      </p:grpSp>
      <p:sp>
        <p:nvSpPr>
          <p:cNvPr name="TextBox 5" id="5"/>
          <p:cNvSpPr txBox="true"/>
          <p:nvPr/>
        </p:nvSpPr>
        <p:spPr>
          <a:xfrm rot="0">
            <a:off x="293116" y="1638300"/>
            <a:ext cx="16575736" cy="7010400"/>
          </a:xfrm>
          <a:prstGeom prst="rect">
            <a:avLst/>
          </a:prstGeom>
        </p:spPr>
        <p:txBody>
          <a:bodyPr anchor="t" rtlCol="false" tIns="0" lIns="0" bIns="0" rIns="0">
            <a:spAutoFit/>
          </a:bodyPr>
          <a:lstStyle/>
          <a:p>
            <a:pPr algn="just" marL="626111" indent="-313055" lvl="1">
              <a:lnSpc>
                <a:spcPts val="3480"/>
              </a:lnSpc>
              <a:buFont typeface="Arial"/>
              <a:buChar char="•"/>
            </a:pPr>
            <a:r>
              <a:rPr lang="en-US" sz="2900">
                <a:solidFill>
                  <a:srgbClr val="484C4B"/>
                </a:solidFill>
                <a:latin typeface="Assistant Regular"/>
              </a:rPr>
              <a:t>It incurs more time as well as information is been stored on paper which increases paperwork and makes record maintenance tedious, rather than that there aren't available for some of the time when they are performing their function while in this period you cant avail the services provided by them which leads to non-availability.</a:t>
            </a:r>
          </a:p>
          <a:p>
            <a:pPr algn="just">
              <a:lnSpc>
                <a:spcPts val="3480"/>
              </a:lnSpc>
            </a:pPr>
          </a:p>
          <a:p>
            <a:pPr algn="just" marL="626111" indent="-313055" lvl="1">
              <a:lnSpc>
                <a:spcPts val="3480"/>
              </a:lnSpc>
              <a:buFont typeface="Arial"/>
              <a:buChar char="•"/>
            </a:pPr>
            <a:r>
              <a:rPr lang="en-US" sz="2900">
                <a:solidFill>
                  <a:srgbClr val="484C4B"/>
                </a:solidFill>
                <a:latin typeface="Assistant Regular"/>
              </a:rPr>
              <a:t>This leads to inconsistency and if any accident happens there is no backup available for them</a:t>
            </a:r>
          </a:p>
          <a:p>
            <a:pPr algn="just">
              <a:lnSpc>
                <a:spcPts val="3480"/>
              </a:lnSpc>
            </a:pPr>
          </a:p>
          <a:p>
            <a:pPr algn="just" marL="626111" indent="-313055" lvl="1">
              <a:lnSpc>
                <a:spcPts val="3480"/>
              </a:lnSpc>
              <a:buFont typeface="Arial"/>
              <a:buChar char="•"/>
            </a:pPr>
            <a:r>
              <a:rPr lang="en-US" sz="2900">
                <a:solidFill>
                  <a:srgbClr val="484C4B"/>
                </a:solidFill>
                <a:latin typeface="Assistant Regular"/>
              </a:rPr>
              <a:t>The proposed system focuses on developing an application which will be available to the users with ease and can perform the actions without any restrictions according to their needs.</a:t>
            </a:r>
          </a:p>
          <a:p>
            <a:pPr algn="just">
              <a:lnSpc>
                <a:spcPts val="3480"/>
              </a:lnSpc>
            </a:pPr>
          </a:p>
          <a:p>
            <a:pPr algn="just" marL="626111" indent="-313055" lvl="1">
              <a:lnSpc>
                <a:spcPts val="3480"/>
              </a:lnSpc>
              <a:buFont typeface="Arial"/>
              <a:buChar char="•"/>
            </a:pPr>
            <a:r>
              <a:rPr lang="en-US" sz="2900">
                <a:solidFill>
                  <a:srgbClr val="484C4B"/>
                </a:solidFill>
                <a:latin typeface="Assistant Regular"/>
              </a:rPr>
              <a:t>As the application, will be available on the hand-held devices it can be accessed anytime, anywhere to book the services which will eliminate the constraint of non-availability.</a:t>
            </a:r>
          </a:p>
          <a:p>
            <a:pPr algn="just">
              <a:lnSpc>
                <a:spcPts val="3480"/>
              </a:lnSpc>
            </a:pPr>
          </a:p>
          <a:p>
            <a:pPr algn="just" marL="626111" indent="-313055" lvl="1">
              <a:lnSpc>
                <a:spcPts val="3480"/>
              </a:lnSpc>
              <a:buFont typeface="Arial"/>
              <a:buChar char="•"/>
            </a:pPr>
            <a:r>
              <a:rPr lang="en-US" sz="2900">
                <a:solidFill>
                  <a:srgbClr val="484C4B"/>
                </a:solidFill>
                <a:latin typeface="Assistant Regular"/>
              </a:rPr>
              <a:t>From the side of dabbawalas it will ensure that efficiency, stability and integrity are being maintained of the data regarding their business.</a:t>
            </a:r>
          </a:p>
          <a:p>
            <a:pPr algn="just">
              <a:lnSpc>
                <a:spcPts val="3480"/>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142794" y="-190500"/>
            <a:ext cx="7194136" cy="1201579"/>
          </a:xfrm>
          <a:prstGeom prst="rect">
            <a:avLst/>
          </a:prstGeom>
        </p:spPr>
        <p:txBody>
          <a:bodyPr anchor="t" rtlCol="false" tIns="0" lIns="0" bIns="0" rIns="0">
            <a:spAutoFit/>
          </a:bodyPr>
          <a:lstStyle/>
          <a:p>
            <a:pPr>
              <a:lnSpc>
                <a:spcPts val="9371"/>
              </a:lnSpc>
              <a:spcBef>
                <a:spcPct val="0"/>
              </a:spcBef>
            </a:pPr>
            <a:r>
              <a:rPr lang="en-US" sz="6693">
                <a:solidFill>
                  <a:srgbClr val="484C4B"/>
                </a:solidFill>
                <a:latin typeface="Poppins Medium"/>
              </a:rPr>
              <a:t>EXISTING SYSTEM</a:t>
            </a:r>
          </a:p>
        </p:txBody>
      </p:sp>
      <p:sp>
        <p:nvSpPr>
          <p:cNvPr name="TextBox 3" id="3"/>
          <p:cNvSpPr txBox="true"/>
          <p:nvPr/>
        </p:nvSpPr>
        <p:spPr>
          <a:xfrm rot="0">
            <a:off x="2058624" y="1224812"/>
            <a:ext cx="13843816" cy="3347721"/>
          </a:xfrm>
          <a:prstGeom prst="rect">
            <a:avLst/>
          </a:prstGeom>
        </p:spPr>
        <p:txBody>
          <a:bodyPr anchor="t" rtlCol="false" tIns="0" lIns="0" bIns="0" rIns="0">
            <a:spAutoFit/>
          </a:bodyPr>
          <a:lstStyle/>
          <a:p>
            <a:pPr marL="690876" indent="-345438" lvl="1">
              <a:lnSpc>
                <a:spcPts val="4479"/>
              </a:lnSpc>
              <a:buFont typeface="Arial"/>
              <a:buChar char="•"/>
            </a:pPr>
            <a:r>
              <a:rPr lang="en-US" sz="3199">
                <a:solidFill>
                  <a:srgbClr val="323534"/>
                </a:solidFill>
                <a:latin typeface="Assistant Regular"/>
              </a:rPr>
              <a:t>This existing system is not very reachable</a:t>
            </a:r>
          </a:p>
          <a:p>
            <a:pPr>
              <a:lnSpc>
                <a:spcPts val="4479"/>
              </a:lnSpc>
            </a:pPr>
          </a:p>
          <a:p>
            <a:pPr marL="690876" indent="-345438" lvl="1">
              <a:lnSpc>
                <a:spcPts val="4479"/>
              </a:lnSpc>
              <a:buFont typeface="Arial"/>
              <a:buChar char="•"/>
            </a:pPr>
            <a:r>
              <a:rPr lang="en-US" sz="3199">
                <a:solidFill>
                  <a:srgbClr val="323534"/>
                </a:solidFill>
                <a:latin typeface="Assistant Regular"/>
              </a:rPr>
              <a:t>A customer willing to avail the dabbawala service needs to go around and find for a dabbawala or their office for registering himself which consume a lot of time and resource, which making the system less accessible.</a:t>
            </a:r>
          </a:p>
          <a:p>
            <a:pPr algn="l">
              <a:lnSpc>
                <a:spcPts val="4479"/>
              </a:lnSpc>
            </a:pPr>
          </a:p>
        </p:txBody>
      </p:sp>
      <p:grpSp>
        <p:nvGrpSpPr>
          <p:cNvPr name="Group 4" id="4"/>
          <p:cNvGrpSpPr/>
          <p:nvPr/>
        </p:nvGrpSpPr>
        <p:grpSpPr>
          <a:xfrm rot="0">
            <a:off x="680652" y="9515874"/>
            <a:ext cx="16926697" cy="1542251"/>
            <a:chOff x="0" y="0"/>
            <a:chExt cx="58960502" cy="5372100"/>
          </a:xfrm>
        </p:grpSpPr>
        <p:sp>
          <p:nvSpPr>
            <p:cNvPr name="Freeform 5" id="5"/>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5A5A5A"/>
            </a:solidFill>
          </p:spPr>
        </p:sp>
      </p:grpSp>
      <p:sp>
        <p:nvSpPr>
          <p:cNvPr name="TextBox 6" id="6"/>
          <p:cNvSpPr txBox="true"/>
          <p:nvPr/>
        </p:nvSpPr>
        <p:spPr>
          <a:xfrm rot="0">
            <a:off x="5142794" y="4934483"/>
            <a:ext cx="7194136" cy="1236345"/>
          </a:xfrm>
          <a:prstGeom prst="rect">
            <a:avLst/>
          </a:prstGeom>
        </p:spPr>
        <p:txBody>
          <a:bodyPr anchor="t" rtlCol="false" tIns="0" lIns="0" bIns="0" rIns="0">
            <a:spAutoFit/>
          </a:bodyPr>
          <a:lstStyle/>
          <a:p>
            <a:pPr>
              <a:lnSpc>
                <a:spcPts val="9555"/>
              </a:lnSpc>
              <a:spcBef>
                <a:spcPct val="0"/>
              </a:spcBef>
            </a:pPr>
            <a:r>
              <a:rPr lang="en-US" sz="6825">
                <a:solidFill>
                  <a:srgbClr val="484C4B"/>
                </a:solidFill>
                <a:latin typeface="Poppins Medium"/>
              </a:rPr>
              <a:t>DISADVANTAGES</a:t>
            </a:r>
          </a:p>
        </p:txBody>
      </p:sp>
      <p:sp>
        <p:nvSpPr>
          <p:cNvPr name="TextBox 7" id="7"/>
          <p:cNvSpPr txBox="true"/>
          <p:nvPr/>
        </p:nvSpPr>
        <p:spPr>
          <a:xfrm rot="0">
            <a:off x="2670781" y="6995943"/>
            <a:ext cx="11578217" cy="1099821"/>
          </a:xfrm>
          <a:prstGeom prst="rect">
            <a:avLst/>
          </a:prstGeom>
        </p:spPr>
        <p:txBody>
          <a:bodyPr anchor="t" rtlCol="false" tIns="0" lIns="0" bIns="0" rIns="0">
            <a:spAutoFit/>
          </a:bodyPr>
          <a:lstStyle/>
          <a:p>
            <a:pPr algn="l" marL="690876" indent="-345438" lvl="1">
              <a:lnSpc>
                <a:spcPts val="4479"/>
              </a:lnSpc>
              <a:buFont typeface="Arial"/>
              <a:buChar char="•"/>
            </a:pPr>
            <a:r>
              <a:rPr lang="en-US" sz="3199">
                <a:solidFill>
                  <a:srgbClr val="323534"/>
                </a:solidFill>
                <a:latin typeface="Assistant Regular"/>
              </a:rPr>
              <a:t>Can order food only from restaurants or applications providing restaurant services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7690" r="0" b="34763"/>
          <a:stretch>
            <a:fillRect/>
          </a:stretch>
        </p:blipFill>
        <p:spPr>
          <a:xfrm>
            <a:off x="0" y="0"/>
            <a:ext cx="18288000" cy="10287000"/>
          </a:xfrm>
          <a:prstGeom prst="rect">
            <a:avLst/>
          </a:prstGeom>
        </p:spPr>
      </p:pic>
      <p:grpSp>
        <p:nvGrpSpPr>
          <p:cNvPr name="Group 3" id="3"/>
          <p:cNvGrpSpPr/>
          <p:nvPr/>
        </p:nvGrpSpPr>
        <p:grpSpPr>
          <a:xfrm rot="-10800000">
            <a:off x="-5249089" y="-163291"/>
            <a:ext cx="25784321" cy="19591507"/>
            <a:chOff x="0" y="0"/>
            <a:chExt cx="7070204" cy="5372100"/>
          </a:xfrm>
        </p:grpSpPr>
        <p:sp>
          <p:nvSpPr>
            <p:cNvPr name="Freeform 4" id="4"/>
            <p:cNvSpPr/>
            <p:nvPr/>
          </p:nvSpPr>
          <p:spPr>
            <a:xfrm>
              <a:off x="0" y="0"/>
              <a:ext cx="7070204" cy="5372100"/>
            </a:xfrm>
            <a:custGeom>
              <a:avLst/>
              <a:gdLst/>
              <a:ahLst/>
              <a:cxnLst/>
              <a:rect r="r" b="b" t="t" l="l"/>
              <a:pathLst>
                <a:path h="5372100" w="7070204">
                  <a:moveTo>
                    <a:pt x="5519534" y="0"/>
                  </a:moveTo>
                  <a:lnTo>
                    <a:pt x="1550670" y="0"/>
                  </a:lnTo>
                  <a:lnTo>
                    <a:pt x="0" y="2686050"/>
                  </a:lnTo>
                  <a:lnTo>
                    <a:pt x="1550670" y="5372100"/>
                  </a:lnTo>
                  <a:lnTo>
                    <a:pt x="5519534" y="5372100"/>
                  </a:lnTo>
                  <a:lnTo>
                    <a:pt x="7070204" y="2686050"/>
                  </a:lnTo>
                  <a:lnTo>
                    <a:pt x="5519534" y="0"/>
                  </a:lnTo>
                  <a:close/>
                </a:path>
              </a:pathLst>
            </a:custGeom>
            <a:solidFill>
              <a:srgbClr val="F4F4F4"/>
            </a:solidFill>
          </p:spPr>
        </p:sp>
      </p:grpSp>
      <p:sp>
        <p:nvSpPr>
          <p:cNvPr name="TextBox 5" id="5"/>
          <p:cNvSpPr txBox="true"/>
          <p:nvPr/>
        </p:nvSpPr>
        <p:spPr>
          <a:xfrm rot="0">
            <a:off x="3639013" y="-73903"/>
            <a:ext cx="11009973" cy="1250950"/>
          </a:xfrm>
          <a:prstGeom prst="rect">
            <a:avLst/>
          </a:prstGeom>
        </p:spPr>
        <p:txBody>
          <a:bodyPr anchor="t" rtlCol="false" tIns="0" lIns="0" bIns="0" rIns="0">
            <a:spAutoFit/>
          </a:bodyPr>
          <a:lstStyle/>
          <a:p>
            <a:pPr>
              <a:lnSpc>
                <a:spcPts val="9799"/>
              </a:lnSpc>
              <a:spcBef>
                <a:spcPct val="0"/>
              </a:spcBef>
            </a:pPr>
            <a:r>
              <a:rPr lang="en-US" sz="6999">
                <a:solidFill>
                  <a:srgbClr val="004AAD"/>
                </a:solidFill>
                <a:latin typeface="Poppins Medium"/>
              </a:rPr>
              <a:t>PROPOSED SYSTEM</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34026" r="0" b="0"/>
          <a:stretch>
            <a:fillRect/>
          </a:stretch>
        </p:blipFill>
        <p:spPr>
          <a:xfrm flipH="false" flipV="false" rot="0">
            <a:off x="16234069" y="1028700"/>
            <a:ext cx="1025231" cy="585373"/>
          </a:xfrm>
          <a:prstGeom prst="rect">
            <a:avLst/>
          </a:prstGeom>
        </p:spPr>
      </p:pic>
      <p:sp>
        <p:nvSpPr>
          <p:cNvPr name="TextBox 7" id="7"/>
          <p:cNvSpPr txBox="true"/>
          <p:nvPr/>
        </p:nvSpPr>
        <p:spPr>
          <a:xfrm rot="0">
            <a:off x="235387" y="1129422"/>
            <a:ext cx="16746685" cy="3339465"/>
          </a:xfrm>
          <a:prstGeom prst="rect">
            <a:avLst/>
          </a:prstGeom>
        </p:spPr>
        <p:txBody>
          <a:bodyPr anchor="t" rtlCol="false" tIns="0" lIns="0" bIns="0" rIns="0">
            <a:spAutoFit/>
          </a:bodyPr>
          <a:lstStyle/>
          <a:p>
            <a:pPr algn="just">
              <a:lnSpc>
                <a:spcPts val="3360"/>
              </a:lnSpc>
            </a:pPr>
          </a:p>
          <a:p>
            <a:pPr algn="just" marL="518163" indent="-259082" lvl="1">
              <a:lnSpc>
                <a:spcPts val="3360"/>
              </a:lnSpc>
              <a:buFont typeface="Arial"/>
              <a:buChar char="•"/>
            </a:pPr>
            <a:r>
              <a:rPr lang="en-US" sz="2400">
                <a:solidFill>
                  <a:srgbClr val="484C4B"/>
                </a:solidFill>
                <a:latin typeface="Assistant Regular"/>
              </a:rPr>
              <a:t>This propose system is very much accessible and accomplished</a:t>
            </a:r>
          </a:p>
          <a:p>
            <a:pPr algn="just" marL="518163" indent="-259082" lvl="1">
              <a:lnSpc>
                <a:spcPts val="3360"/>
              </a:lnSpc>
              <a:buFont typeface="Arial"/>
              <a:buChar char="•"/>
            </a:pPr>
            <a:r>
              <a:rPr lang="en-US" sz="2400">
                <a:solidFill>
                  <a:srgbClr val="484C4B"/>
                </a:solidFill>
                <a:latin typeface="Assistant Regular"/>
              </a:rPr>
              <a:t>This online service crack the distance between the service and the customer by using modern technology.</a:t>
            </a:r>
          </a:p>
          <a:p>
            <a:pPr algn="just" marL="518163" indent="-259082" lvl="1">
              <a:lnSpc>
                <a:spcPts val="3360"/>
              </a:lnSpc>
              <a:buFont typeface="Arial"/>
              <a:buChar char="•"/>
            </a:pPr>
            <a:r>
              <a:rPr lang="en-US" sz="2400">
                <a:solidFill>
                  <a:srgbClr val="484C4B"/>
                </a:solidFill>
                <a:latin typeface="Assistant Regular"/>
              </a:rPr>
              <a:t>Awebpage is created where any mumbaikar can register, book the services and get access to the information regarding availability of the service.</a:t>
            </a:r>
          </a:p>
          <a:p>
            <a:pPr algn="just" marL="518163" indent="-259082" lvl="1">
              <a:lnSpc>
                <a:spcPts val="3360"/>
              </a:lnSpc>
              <a:buFont typeface="Arial"/>
              <a:buChar char="•"/>
            </a:pPr>
            <a:r>
              <a:rPr lang="en-US" sz="2400">
                <a:solidFill>
                  <a:srgbClr val="484C4B"/>
                </a:solidFill>
                <a:latin typeface="Assistant Regular"/>
              </a:rPr>
              <a:t>It is a boon for health conscious office worker who can't travel home for lunch or don't want to eat in a café or restaurant everyday, still enjoy the delicacy of home food.</a:t>
            </a:r>
          </a:p>
          <a:p>
            <a:pPr algn="just">
              <a:lnSpc>
                <a:spcPts val="3360"/>
              </a:lnSpc>
            </a:pPr>
          </a:p>
        </p:txBody>
      </p:sp>
      <p:sp>
        <p:nvSpPr>
          <p:cNvPr name="TextBox 8" id="8"/>
          <p:cNvSpPr txBox="true"/>
          <p:nvPr/>
        </p:nvSpPr>
        <p:spPr>
          <a:xfrm rot="0">
            <a:off x="771046" y="4605164"/>
            <a:ext cx="5337311" cy="733425"/>
          </a:xfrm>
          <a:prstGeom prst="rect">
            <a:avLst/>
          </a:prstGeom>
        </p:spPr>
        <p:txBody>
          <a:bodyPr anchor="t" rtlCol="false" tIns="0" lIns="0" bIns="0" rIns="0">
            <a:spAutoFit/>
          </a:bodyPr>
          <a:lstStyle/>
          <a:p>
            <a:pPr algn="l" marL="0" indent="0" lvl="0">
              <a:lnSpc>
                <a:spcPts val="5519"/>
              </a:lnSpc>
              <a:spcBef>
                <a:spcPct val="0"/>
              </a:spcBef>
            </a:pPr>
            <a:r>
              <a:rPr lang="en-US" sz="4599">
                <a:solidFill>
                  <a:srgbClr val="004AAD"/>
                </a:solidFill>
                <a:latin typeface="Poppins Medium"/>
              </a:rPr>
              <a:t>ADVANTAGES</a:t>
            </a:r>
          </a:p>
        </p:txBody>
      </p:sp>
      <p:sp>
        <p:nvSpPr>
          <p:cNvPr name="TextBox 9" id="9"/>
          <p:cNvSpPr txBox="true"/>
          <p:nvPr/>
        </p:nvSpPr>
        <p:spPr>
          <a:xfrm rot="0">
            <a:off x="533784" y="5499735"/>
            <a:ext cx="11295889" cy="41776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484C4B"/>
                </a:solidFill>
                <a:latin typeface="Assistant Regular"/>
              </a:rPr>
              <a:t>can order home made food which the dabbawala prepare at home and deliver to us through this webpage.</a:t>
            </a:r>
          </a:p>
          <a:p>
            <a:pPr marL="518160" indent="-259080" lvl="1">
              <a:lnSpc>
                <a:spcPts val="3359"/>
              </a:lnSpc>
              <a:buFont typeface="Arial"/>
              <a:buChar char="•"/>
            </a:pPr>
            <a:r>
              <a:rPr lang="en-US" sz="2400">
                <a:solidFill>
                  <a:srgbClr val="484C4B"/>
                </a:solidFill>
                <a:latin typeface="Assistant Regular"/>
              </a:rPr>
              <a:t>dabbawala also deliver our own home food from our house by giving our name, phone number</a:t>
            </a:r>
          </a:p>
          <a:p>
            <a:pPr marL="518160" indent="-259080" lvl="1">
              <a:lnSpc>
                <a:spcPts val="3359"/>
              </a:lnSpc>
              <a:buFont typeface="Arial"/>
              <a:buChar char="•"/>
            </a:pPr>
            <a:r>
              <a:rPr lang="en-US" sz="2400">
                <a:solidFill>
                  <a:srgbClr val="484C4B"/>
                </a:solidFill>
                <a:latin typeface="Assistant Regular"/>
              </a:rPr>
              <a:t>home address through this webpage</a:t>
            </a:r>
          </a:p>
          <a:p>
            <a:pPr marL="518160" indent="-259080" lvl="1">
              <a:lnSpc>
                <a:spcPts val="3359"/>
              </a:lnSpc>
              <a:buFont typeface="Arial"/>
              <a:buChar char="•"/>
            </a:pPr>
            <a:r>
              <a:rPr lang="en-US" sz="2400">
                <a:solidFill>
                  <a:srgbClr val="484C4B"/>
                </a:solidFill>
                <a:latin typeface="Assistant Regular"/>
              </a:rPr>
              <a:t>It eliminates the use of ordering through phone that causes incessant load on the workers in</a:t>
            </a:r>
          </a:p>
          <a:p>
            <a:pPr marL="518160" indent="-259080" lvl="1">
              <a:lnSpc>
                <a:spcPts val="3359"/>
              </a:lnSpc>
              <a:buFont typeface="Arial"/>
              <a:buChar char="•"/>
            </a:pPr>
            <a:r>
              <a:rPr lang="en-US" sz="2400">
                <a:solidFill>
                  <a:srgbClr val="484C4B"/>
                </a:solidFill>
                <a:latin typeface="Assistant Regular"/>
              </a:rPr>
              <a:t>taking and processing orders whereas online ordering automates this process.</a:t>
            </a:r>
          </a:p>
          <a:p>
            <a:pPr marL="518160" indent="-259080" lvl="1">
              <a:lnSpc>
                <a:spcPts val="3359"/>
              </a:lnSpc>
              <a:buFont typeface="Arial"/>
              <a:buChar char="•"/>
            </a:pPr>
            <a:r>
              <a:rPr lang="en-US" sz="2400">
                <a:solidFill>
                  <a:srgbClr val="484C4B"/>
                </a:solidFill>
                <a:latin typeface="Assistant Regular"/>
              </a:rPr>
              <a:t>Customers can order online at any time of the day.</a:t>
            </a:r>
          </a:p>
          <a:p>
            <a:pPr algn="l" marL="518160" indent="-259080" lvl="1">
              <a:lnSpc>
                <a:spcPts val="3359"/>
              </a:lnSpc>
              <a:spcBef>
                <a:spcPct val="0"/>
              </a:spcBef>
              <a:buFont typeface="Arial"/>
              <a:buChar char="•"/>
            </a:pPr>
            <a:r>
              <a:rPr lang="en-US" sz="2400">
                <a:solidFill>
                  <a:srgbClr val="484C4B"/>
                </a:solidFill>
                <a:latin typeface="Assistant Regular"/>
              </a:rPr>
              <a:t>There is a confirmation of the order taken online which is sent to the user via email</a:t>
            </a:r>
          </a:p>
        </p:txBody>
      </p:sp>
      <p:grpSp>
        <p:nvGrpSpPr>
          <p:cNvPr name="Group 10" id="10"/>
          <p:cNvGrpSpPr/>
          <p:nvPr/>
        </p:nvGrpSpPr>
        <p:grpSpPr>
          <a:xfrm rot="0">
            <a:off x="12377856" y="7617808"/>
            <a:ext cx="5337311" cy="1988471"/>
            <a:chOff x="0" y="0"/>
            <a:chExt cx="7116415" cy="2651295"/>
          </a:xfrm>
        </p:grpSpPr>
        <p:sp>
          <p:nvSpPr>
            <p:cNvPr name="TextBox 11" id="11"/>
            <p:cNvSpPr txBox="true"/>
            <p:nvPr/>
          </p:nvSpPr>
          <p:spPr>
            <a:xfrm rot="0">
              <a:off x="0" y="1212850"/>
              <a:ext cx="7116415" cy="1438445"/>
            </a:xfrm>
            <a:prstGeom prst="rect">
              <a:avLst/>
            </a:prstGeom>
          </p:spPr>
          <p:txBody>
            <a:bodyPr anchor="t" rtlCol="false" tIns="0" lIns="0" bIns="0" rIns="0">
              <a:spAutoFit/>
            </a:bodyPr>
            <a:lstStyle/>
            <a:p>
              <a:pPr algn="l" marL="666856" indent="-333428" lvl="1">
                <a:lnSpc>
                  <a:spcPts val="4324"/>
                </a:lnSpc>
                <a:spcBef>
                  <a:spcPct val="0"/>
                </a:spcBef>
                <a:buFont typeface="Arial"/>
                <a:buChar char="•"/>
              </a:pPr>
              <a:r>
                <a:rPr lang="en-US" sz="3088">
                  <a:solidFill>
                    <a:srgbClr val="484C4B"/>
                  </a:solidFill>
                  <a:latin typeface="Poppins"/>
                </a:rPr>
                <a:t>CANNOT CANCEL THE ORDER ONCE GIVEN.</a:t>
              </a:r>
            </a:p>
          </p:txBody>
        </p:sp>
        <p:sp>
          <p:nvSpPr>
            <p:cNvPr name="TextBox 12" id="12"/>
            <p:cNvSpPr txBox="true"/>
            <p:nvPr/>
          </p:nvSpPr>
          <p:spPr>
            <a:xfrm rot="0">
              <a:off x="0" y="-38100"/>
              <a:ext cx="7116415" cy="965200"/>
            </a:xfrm>
            <a:prstGeom prst="rect">
              <a:avLst/>
            </a:prstGeom>
          </p:spPr>
          <p:txBody>
            <a:bodyPr anchor="t" rtlCol="false" tIns="0" lIns="0" bIns="0" rIns="0">
              <a:spAutoFit/>
            </a:bodyPr>
            <a:lstStyle/>
            <a:p>
              <a:pPr algn="l" marL="0" indent="0" lvl="0">
                <a:lnSpc>
                  <a:spcPts val="5519"/>
                </a:lnSpc>
                <a:spcBef>
                  <a:spcPct val="0"/>
                </a:spcBef>
              </a:pPr>
              <a:r>
                <a:rPr lang="en-US" sz="4599">
                  <a:solidFill>
                    <a:srgbClr val="004AAD"/>
                  </a:solidFill>
                  <a:latin typeface="Poppins Medium"/>
                </a:rPr>
                <a:t>DISADVANTAGES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265607" y="1296699"/>
            <a:ext cx="14035613" cy="4946878"/>
          </a:xfrm>
          <a:prstGeom prst="rect">
            <a:avLst/>
          </a:prstGeom>
        </p:spPr>
        <p:txBody>
          <a:bodyPr anchor="t" rtlCol="false" tIns="0" lIns="0" bIns="0" rIns="0">
            <a:spAutoFit/>
          </a:bodyPr>
          <a:lstStyle/>
          <a:p>
            <a:pPr>
              <a:lnSpc>
                <a:spcPts val="12669"/>
              </a:lnSpc>
            </a:pPr>
            <a:r>
              <a:rPr lang="en-US" sz="11517">
                <a:solidFill>
                  <a:srgbClr val="323534"/>
                </a:solidFill>
                <a:latin typeface="Poppins Medium"/>
              </a:rPr>
              <a:t>SOFTWARE REQUIREMENT SPECIFICATION</a:t>
            </a:r>
          </a:p>
        </p:txBody>
      </p:sp>
      <p:grpSp>
        <p:nvGrpSpPr>
          <p:cNvPr name="Group 3" id="3"/>
          <p:cNvGrpSpPr/>
          <p:nvPr/>
        </p:nvGrpSpPr>
        <p:grpSpPr>
          <a:xfrm rot="0">
            <a:off x="680652" y="9515874"/>
            <a:ext cx="16926697" cy="1542251"/>
            <a:chOff x="0" y="0"/>
            <a:chExt cx="58960502" cy="5372100"/>
          </a:xfrm>
        </p:grpSpPr>
        <p:sp>
          <p:nvSpPr>
            <p:cNvPr name="Freeform 4" id="4"/>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90988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961657" y="1752701"/>
            <a:ext cx="1060736" cy="605645"/>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71571" y="3192281"/>
            <a:ext cx="8731069" cy="2934117"/>
            <a:chOff x="0" y="0"/>
            <a:chExt cx="11641425" cy="3912156"/>
          </a:xfrm>
        </p:grpSpPr>
        <p:sp>
          <p:nvSpPr>
            <p:cNvPr name="TextBox 3" id="3"/>
            <p:cNvSpPr txBox="true"/>
            <p:nvPr/>
          </p:nvSpPr>
          <p:spPr>
            <a:xfrm rot="0">
              <a:off x="0" y="-38100"/>
              <a:ext cx="11641425"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SCOPE</a:t>
              </a:r>
            </a:p>
          </p:txBody>
        </p:sp>
        <p:sp>
          <p:nvSpPr>
            <p:cNvPr name="TextBox 4" id="4"/>
            <p:cNvSpPr txBox="true"/>
            <p:nvPr/>
          </p:nvSpPr>
          <p:spPr>
            <a:xfrm rot="0">
              <a:off x="0" y="1102281"/>
              <a:ext cx="11641425" cy="2809875"/>
            </a:xfrm>
            <a:prstGeom prst="rect">
              <a:avLst/>
            </a:prstGeom>
          </p:spPr>
          <p:txBody>
            <a:bodyPr anchor="t" rtlCol="false" tIns="0" lIns="0" bIns="0" rIns="0">
              <a:spAutoFit/>
            </a:bodyPr>
            <a:lstStyle/>
            <a:p>
              <a:pPr>
                <a:lnSpc>
                  <a:spcPts val="4200"/>
                </a:lnSpc>
              </a:pPr>
              <a:r>
                <a:rPr lang="en-US" sz="3000">
                  <a:solidFill>
                    <a:srgbClr val="484C4B"/>
                  </a:solidFill>
                  <a:latin typeface="Assistant Regular"/>
                </a:rPr>
                <a:t>In the current system, if any one wants to subscribe for services of dabbawala then customer needs to contact the service provider of dabbawalas via a phone call or</a:t>
              </a:r>
            </a:p>
            <a:p>
              <a:pPr>
                <a:lnSpc>
                  <a:spcPts val="4200"/>
                </a:lnSpc>
              </a:pPr>
              <a:r>
                <a:rPr lang="en-US" sz="3000">
                  <a:solidFill>
                    <a:srgbClr val="484C4B"/>
                  </a:solidFill>
                  <a:latin typeface="Assistant Regular"/>
                </a:rPr>
                <a:t>need to visit their office and avail the services</a:t>
              </a:r>
            </a:p>
          </p:txBody>
        </p:sp>
      </p:grpSp>
      <p:grpSp>
        <p:nvGrpSpPr>
          <p:cNvPr name="Group 5" id="5"/>
          <p:cNvGrpSpPr/>
          <p:nvPr/>
        </p:nvGrpSpPr>
        <p:grpSpPr>
          <a:xfrm rot="0">
            <a:off x="10673869" y="3192281"/>
            <a:ext cx="7348170" cy="5067717"/>
            <a:chOff x="0" y="0"/>
            <a:chExt cx="9797561" cy="6756956"/>
          </a:xfrm>
        </p:grpSpPr>
        <p:sp>
          <p:nvSpPr>
            <p:cNvPr name="TextBox 6" id="6"/>
            <p:cNvSpPr txBox="true"/>
            <p:nvPr/>
          </p:nvSpPr>
          <p:spPr>
            <a:xfrm rot="0">
              <a:off x="0" y="-38100"/>
              <a:ext cx="9797561"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PURPOSE</a:t>
              </a:r>
            </a:p>
          </p:txBody>
        </p:sp>
        <p:sp>
          <p:nvSpPr>
            <p:cNvPr name="TextBox 7" id="7"/>
            <p:cNvSpPr txBox="true"/>
            <p:nvPr/>
          </p:nvSpPr>
          <p:spPr>
            <a:xfrm rot="0">
              <a:off x="0" y="1102281"/>
              <a:ext cx="9797561" cy="5654675"/>
            </a:xfrm>
            <a:prstGeom prst="rect">
              <a:avLst/>
            </a:prstGeom>
          </p:spPr>
          <p:txBody>
            <a:bodyPr anchor="t" rtlCol="false" tIns="0" lIns="0" bIns="0" rIns="0">
              <a:spAutoFit/>
            </a:bodyPr>
            <a:lstStyle/>
            <a:p>
              <a:pPr>
                <a:lnSpc>
                  <a:spcPts val="4200"/>
                </a:lnSpc>
              </a:pPr>
              <a:r>
                <a:rPr lang="en-US" sz="3000">
                  <a:solidFill>
                    <a:srgbClr val="484C4B"/>
                  </a:solidFill>
                  <a:latin typeface="Assistant Regular"/>
                </a:rPr>
                <a:t>It will reduce the cost of labour and provide integrity and consistency with respect to</a:t>
              </a:r>
            </a:p>
            <a:p>
              <a:pPr>
                <a:lnSpc>
                  <a:spcPts val="4200"/>
                </a:lnSpc>
              </a:pPr>
              <a:r>
                <a:rPr lang="en-US" sz="3000">
                  <a:solidFill>
                    <a:srgbClr val="484C4B"/>
                  </a:solidFill>
                  <a:latin typeface="Assistant Regular"/>
                </a:rPr>
                <a:t>calculation of cost of the services and the paper work will be eliminated that will</a:t>
              </a:r>
            </a:p>
            <a:p>
              <a:pPr>
                <a:lnSpc>
                  <a:spcPts val="4200"/>
                </a:lnSpc>
              </a:pPr>
              <a:r>
                <a:rPr lang="en-US" sz="3000">
                  <a:solidFill>
                    <a:srgbClr val="484C4B"/>
                  </a:solidFill>
                  <a:latin typeface="Assistant Regular"/>
                </a:rPr>
                <a:t>eliminate the space issues for storing the files and accessibility of previous record</a:t>
              </a:r>
            </a:p>
            <a:p>
              <a:pPr>
                <a:lnSpc>
                  <a:spcPts val="4200"/>
                </a:lnSpc>
              </a:pPr>
              <a:r>
                <a:rPr lang="en-US" sz="3000">
                  <a:solidFill>
                    <a:srgbClr val="484C4B"/>
                  </a:solidFill>
                  <a:latin typeface="Assistant Regular"/>
                </a:rPr>
                <a:t>can be done at any time.</a:t>
              </a:r>
            </a:p>
            <a:p>
              <a:pPr>
                <a:lnSpc>
                  <a:spcPts val="4200"/>
                </a:lnSpc>
              </a:pPr>
            </a:p>
          </p:txBody>
        </p:sp>
      </p:grpSp>
      <p:sp>
        <p:nvSpPr>
          <p:cNvPr name="TextBox 8" id="8"/>
          <p:cNvSpPr txBox="true"/>
          <p:nvPr/>
        </p:nvSpPr>
        <p:spPr>
          <a:xfrm rot="0">
            <a:off x="1471571" y="1296699"/>
            <a:ext cx="14696049" cy="1320442"/>
          </a:xfrm>
          <a:prstGeom prst="rect">
            <a:avLst/>
          </a:prstGeom>
        </p:spPr>
        <p:txBody>
          <a:bodyPr anchor="t" rtlCol="false" tIns="0" lIns="0" bIns="0" rIns="0">
            <a:spAutoFit/>
          </a:bodyPr>
          <a:lstStyle/>
          <a:p>
            <a:pPr>
              <a:lnSpc>
                <a:spcPts val="9594"/>
              </a:lnSpc>
            </a:pPr>
            <a:r>
              <a:rPr lang="en-US" sz="8721">
                <a:solidFill>
                  <a:srgbClr val="323534"/>
                </a:solidFill>
                <a:latin typeface="Poppins Medium"/>
              </a:rPr>
              <a:t>FUNCTIONAL REQUIREMENT</a:t>
            </a:r>
          </a:p>
        </p:txBody>
      </p:sp>
      <p:grpSp>
        <p:nvGrpSpPr>
          <p:cNvPr name="Group 9" id="9"/>
          <p:cNvGrpSpPr/>
          <p:nvPr/>
        </p:nvGrpSpPr>
        <p:grpSpPr>
          <a:xfrm rot="0">
            <a:off x="680652" y="9515874"/>
            <a:ext cx="16926697" cy="1542251"/>
            <a:chOff x="0" y="0"/>
            <a:chExt cx="58960502" cy="5372100"/>
          </a:xfrm>
        </p:grpSpPr>
        <p:sp>
          <p:nvSpPr>
            <p:cNvPr name="Freeform 10" id="10"/>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909882"/>
            </a:solidFill>
          </p:spPr>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5961657" y="1752701"/>
            <a:ext cx="1060736" cy="60564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527184" y="1493549"/>
            <a:ext cx="15233632" cy="504825"/>
          </a:xfrm>
          <a:prstGeom prst="rect">
            <a:avLst/>
          </a:prstGeom>
        </p:spPr>
        <p:txBody>
          <a:bodyPr anchor="t" rtlCol="false" tIns="0" lIns="0" bIns="0" rIns="0">
            <a:spAutoFit/>
          </a:bodyPr>
          <a:lstStyle/>
          <a:p>
            <a:pPr>
              <a:lnSpc>
                <a:spcPts val="3806"/>
              </a:lnSpc>
            </a:pPr>
            <a:r>
              <a:rPr lang="en-US" sz="3171">
                <a:solidFill>
                  <a:srgbClr val="484C4B"/>
                </a:solidFill>
                <a:latin typeface="Poppins"/>
              </a:rPr>
              <a:t>THE MAJOR NON-FUNCTIONAL REQUIREMENTS OF </a:t>
            </a:r>
            <a:r>
              <a:rPr lang="en-US" sz="3171">
                <a:solidFill>
                  <a:srgbClr val="484C4B"/>
                </a:solidFill>
                <a:latin typeface="Poppins"/>
              </a:rPr>
              <a:t>THE SYSTEM ARE AS FOLLOWS</a:t>
            </a:r>
          </a:p>
        </p:txBody>
      </p:sp>
      <p:grpSp>
        <p:nvGrpSpPr>
          <p:cNvPr name="Group 3" id="3"/>
          <p:cNvGrpSpPr/>
          <p:nvPr/>
        </p:nvGrpSpPr>
        <p:grpSpPr>
          <a:xfrm rot="0">
            <a:off x="1471425" y="2679330"/>
            <a:ext cx="7348170" cy="2127667"/>
            <a:chOff x="0" y="0"/>
            <a:chExt cx="9797561" cy="2836889"/>
          </a:xfrm>
        </p:grpSpPr>
        <p:sp>
          <p:nvSpPr>
            <p:cNvPr name="TextBox 4" id="4"/>
            <p:cNvSpPr txBox="true"/>
            <p:nvPr/>
          </p:nvSpPr>
          <p:spPr>
            <a:xfrm rot="0">
              <a:off x="0" y="-38100"/>
              <a:ext cx="9797561"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USABILITY</a:t>
              </a:r>
            </a:p>
          </p:txBody>
        </p:sp>
        <p:sp>
          <p:nvSpPr>
            <p:cNvPr name="TextBox 5" id="5"/>
            <p:cNvSpPr txBox="true"/>
            <p:nvPr/>
          </p:nvSpPr>
          <p:spPr>
            <a:xfrm rot="0">
              <a:off x="0" y="1130856"/>
              <a:ext cx="9797561" cy="17060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The system is designed with completely</a:t>
              </a:r>
            </a:p>
            <a:p>
              <a:pPr>
                <a:lnSpc>
                  <a:spcPts val="3499"/>
                </a:lnSpc>
              </a:pPr>
              <a:r>
                <a:rPr lang="en-US" sz="2499">
                  <a:solidFill>
                    <a:srgbClr val="484C4B"/>
                  </a:solidFill>
                  <a:latin typeface="Assistant Regular"/>
                </a:rPr>
                <a:t>automated process hence there is no or</a:t>
              </a:r>
            </a:p>
            <a:p>
              <a:pPr>
                <a:lnSpc>
                  <a:spcPts val="3499"/>
                </a:lnSpc>
              </a:pPr>
              <a:r>
                <a:rPr lang="en-US" sz="2499">
                  <a:solidFill>
                    <a:srgbClr val="484C4B"/>
                  </a:solidFill>
                  <a:latin typeface="Assistant Regular"/>
                </a:rPr>
                <a:t>less user intervention</a:t>
              </a:r>
            </a:p>
          </p:txBody>
        </p:sp>
      </p:grpSp>
      <p:sp>
        <p:nvSpPr>
          <p:cNvPr name="TextBox 6" id="6"/>
          <p:cNvSpPr txBox="true"/>
          <p:nvPr/>
        </p:nvSpPr>
        <p:spPr>
          <a:xfrm rot="0">
            <a:off x="1471571" y="186152"/>
            <a:ext cx="14696049" cy="1131970"/>
          </a:xfrm>
          <a:prstGeom prst="rect">
            <a:avLst/>
          </a:prstGeom>
        </p:spPr>
        <p:txBody>
          <a:bodyPr anchor="t" rtlCol="false" tIns="0" lIns="0" bIns="0" rIns="0">
            <a:spAutoFit/>
          </a:bodyPr>
          <a:lstStyle/>
          <a:p>
            <a:pPr>
              <a:lnSpc>
                <a:spcPts val="8119"/>
              </a:lnSpc>
            </a:pPr>
            <a:r>
              <a:rPr lang="en-US" sz="7381">
                <a:solidFill>
                  <a:srgbClr val="484C4B"/>
                </a:solidFill>
                <a:latin typeface="Poppins Medium"/>
              </a:rPr>
              <a:t>NON FUNCTIONAL REQUIREMENT</a:t>
            </a:r>
          </a:p>
        </p:txBody>
      </p:sp>
      <p:grpSp>
        <p:nvGrpSpPr>
          <p:cNvPr name="Group 7" id="7"/>
          <p:cNvGrpSpPr/>
          <p:nvPr/>
        </p:nvGrpSpPr>
        <p:grpSpPr>
          <a:xfrm rot="0">
            <a:off x="680652" y="9515874"/>
            <a:ext cx="16926697" cy="1542251"/>
            <a:chOff x="0" y="0"/>
            <a:chExt cx="58960502" cy="5372100"/>
          </a:xfrm>
        </p:grpSpPr>
        <p:sp>
          <p:nvSpPr>
            <p:cNvPr name="Freeform 8" id="8"/>
            <p:cNvSpPr/>
            <p:nvPr/>
          </p:nvSpPr>
          <p:spPr>
            <a:xfrm>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5A5A5A"/>
            </a:solidFill>
          </p:spPr>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false" flipV="false" rot="0">
            <a:off x="16167620" y="2074574"/>
            <a:ext cx="1060736" cy="605645"/>
          </a:xfrm>
          <a:prstGeom prst="rect">
            <a:avLst/>
          </a:prstGeom>
        </p:spPr>
      </p:pic>
      <p:grpSp>
        <p:nvGrpSpPr>
          <p:cNvPr name="Group 10" id="10"/>
          <p:cNvGrpSpPr/>
          <p:nvPr/>
        </p:nvGrpSpPr>
        <p:grpSpPr>
          <a:xfrm rot="0">
            <a:off x="9357032" y="2377396"/>
            <a:ext cx="7348170" cy="3003967"/>
            <a:chOff x="0" y="0"/>
            <a:chExt cx="9797561" cy="4005289"/>
          </a:xfrm>
        </p:grpSpPr>
        <p:sp>
          <p:nvSpPr>
            <p:cNvPr name="TextBox 11" id="11"/>
            <p:cNvSpPr txBox="true"/>
            <p:nvPr/>
          </p:nvSpPr>
          <p:spPr>
            <a:xfrm rot="0">
              <a:off x="0" y="-38100"/>
              <a:ext cx="9797561"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SUPPORTABILITY</a:t>
              </a:r>
            </a:p>
          </p:txBody>
        </p:sp>
        <p:sp>
          <p:nvSpPr>
            <p:cNvPr name="TextBox 12" id="12"/>
            <p:cNvSpPr txBox="true"/>
            <p:nvPr/>
          </p:nvSpPr>
          <p:spPr>
            <a:xfrm rot="0">
              <a:off x="0" y="1130856"/>
              <a:ext cx="9797561" cy="28744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The system is designed to be the cross</a:t>
              </a:r>
            </a:p>
            <a:p>
              <a:pPr>
                <a:lnSpc>
                  <a:spcPts val="3499"/>
                </a:lnSpc>
              </a:pPr>
              <a:r>
                <a:rPr lang="en-US" sz="2499">
                  <a:solidFill>
                    <a:srgbClr val="484C4B"/>
                  </a:solidFill>
                  <a:latin typeface="Assistant Regular"/>
                </a:rPr>
                <a:t>platform supportable. The system is supported on a wide range of hardware and any software platform, which is having abstraction, built into the system.</a:t>
              </a:r>
            </a:p>
            <a:p>
              <a:pPr>
                <a:lnSpc>
                  <a:spcPts val="3499"/>
                </a:lnSpc>
              </a:pPr>
            </a:p>
          </p:txBody>
        </p:sp>
      </p:grpSp>
      <p:grpSp>
        <p:nvGrpSpPr>
          <p:cNvPr name="Group 13" id="13"/>
          <p:cNvGrpSpPr/>
          <p:nvPr/>
        </p:nvGrpSpPr>
        <p:grpSpPr>
          <a:xfrm rot="0">
            <a:off x="1471425" y="5430804"/>
            <a:ext cx="7348170" cy="2565817"/>
            <a:chOff x="0" y="0"/>
            <a:chExt cx="9797561" cy="3421089"/>
          </a:xfrm>
        </p:grpSpPr>
        <p:sp>
          <p:nvSpPr>
            <p:cNvPr name="TextBox 14" id="14"/>
            <p:cNvSpPr txBox="true"/>
            <p:nvPr/>
          </p:nvSpPr>
          <p:spPr>
            <a:xfrm rot="0">
              <a:off x="0" y="-38100"/>
              <a:ext cx="9797561"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RELIABILITY</a:t>
              </a:r>
            </a:p>
          </p:txBody>
        </p:sp>
        <p:sp>
          <p:nvSpPr>
            <p:cNvPr name="TextBox 15" id="15"/>
            <p:cNvSpPr txBox="true"/>
            <p:nvPr/>
          </p:nvSpPr>
          <p:spPr>
            <a:xfrm rot="0">
              <a:off x="0" y="1130856"/>
              <a:ext cx="9797561" cy="22902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The system is more reliable because of</a:t>
              </a:r>
            </a:p>
            <a:p>
              <a:pPr>
                <a:lnSpc>
                  <a:spcPts val="3499"/>
                </a:lnSpc>
              </a:pPr>
              <a:r>
                <a:rPr lang="en-US" sz="2499">
                  <a:solidFill>
                    <a:srgbClr val="484C4B"/>
                  </a:solidFill>
                  <a:latin typeface="Assistant Regular"/>
                </a:rPr>
                <a:t>the qualities that are inherited from the</a:t>
              </a:r>
            </a:p>
            <a:p>
              <a:pPr>
                <a:lnSpc>
                  <a:spcPts val="3499"/>
                </a:lnSpc>
              </a:pPr>
              <a:r>
                <a:rPr lang="en-US" sz="2499">
                  <a:solidFill>
                    <a:srgbClr val="484C4B"/>
                  </a:solidFill>
                  <a:latin typeface="Assistant Regular"/>
                </a:rPr>
                <a:t>chosen platform MySQL, Eclipse , Visual Studio Code.</a:t>
              </a:r>
            </a:p>
            <a:p>
              <a:pPr>
                <a:lnSpc>
                  <a:spcPts val="3499"/>
                </a:lnSpc>
              </a:pPr>
            </a:p>
          </p:txBody>
        </p:sp>
      </p:grpSp>
      <p:grpSp>
        <p:nvGrpSpPr>
          <p:cNvPr name="Group 16" id="16"/>
          <p:cNvGrpSpPr/>
          <p:nvPr/>
        </p:nvGrpSpPr>
        <p:grpSpPr>
          <a:xfrm rot="0">
            <a:off x="9357032" y="5430804"/>
            <a:ext cx="8250316" cy="3003967"/>
            <a:chOff x="0" y="0"/>
            <a:chExt cx="11000421" cy="4005289"/>
          </a:xfrm>
        </p:grpSpPr>
        <p:sp>
          <p:nvSpPr>
            <p:cNvPr name="TextBox 17" id="17"/>
            <p:cNvSpPr txBox="true"/>
            <p:nvPr/>
          </p:nvSpPr>
          <p:spPr>
            <a:xfrm rot="0">
              <a:off x="0" y="-38100"/>
              <a:ext cx="11000421" cy="749300"/>
            </a:xfrm>
            <a:prstGeom prst="rect">
              <a:avLst/>
            </a:prstGeom>
          </p:spPr>
          <p:txBody>
            <a:bodyPr anchor="t" rtlCol="false" tIns="0" lIns="0" bIns="0" rIns="0">
              <a:spAutoFit/>
            </a:bodyPr>
            <a:lstStyle/>
            <a:p>
              <a:pPr>
                <a:lnSpc>
                  <a:spcPts val="4200"/>
                </a:lnSpc>
              </a:pPr>
              <a:r>
                <a:rPr lang="en-US" sz="3500">
                  <a:solidFill>
                    <a:srgbClr val="484C4B"/>
                  </a:solidFill>
                  <a:latin typeface="Poppins Bold"/>
                </a:rPr>
                <a:t>IMPLEMENTATION</a:t>
              </a:r>
            </a:p>
          </p:txBody>
        </p:sp>
        <p:sp>
          <p:nvSpPr>
            <p:cNvPr name="TextBox 18" id="18"/>
            <p:cNvSpPr txBox="true"/>
            <p:nvPr/>
          </p:nvSpPr>
          <p:spPr>
            <a:xfrm rot="0">
              <a:off x="0" y="1130856"/>
              <a:ext cx="11000421" cy="2874433"/>
            </a:xfrm>
            <a:prstGeom prst="rect">
              <a:avLst/>
            </a:prstGeom>
          </p:spPr>
          <p:txBody>
            <a:bodyPr anchor="t" rtlCol="false" tIns="0" lIns="0" bIns="0" rIns="0">
              <a:spAutoFit/>
            </a:bodyPr>
            <a:lstStyle/>
            <a:p>
              <a:pPr>
                <a:lnSpc>
                  <a:spcPts val="3499"/>
                </a:lnSpc>
              </a:pPr>
              <a:r>
                <a:rPr lang="en-US" sz="2499">
                  <a:solidFill>
                    <a:srgbClr val="484C4B"/>
                  </a:solidFill>
                  <a:latin typeface="Assistant Regular"/>
                </a:rPr>
                <a:t>The system is implemented in web environment using SDL framework. The Springboot is used as the web server and windows XP professional is used as the platform. Interface the user interface is based on HTML Tag.</a:t>
              </a:r>
            </a:p>
            <a:p>
              <a:pPr>
                <a:lnSpc>
                  <a:spcPts val="34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3016" y="-680491"/>
            <a:ext cx="11774707" cy="10196366"/>
            <a:chOff x="0" y="0"/>
            <a:chExt cx="4282440" cy="3708400"/>
          </a:xfrm>
        </p:grpSpPr>
        <p:sp>
          <p:nvSpPr>
            <p:cNvPr name="Freeform 3" id="3"/>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9893" r="0" t="0" b="0"/>
              </a:stretch>
            </a:blipFill>
          </p:spPr>
        </p:sp>
      </p:grpSp>
      <p:grpSp>
        <p:nvGrpSpPr>
          <p:cNvPr name="Group 4" id="4"/>
          <p:cNvGrpSpPr/>
          <p:nvPr/>
        </p:nvGrpSpPr>
        <p:grpSpPr>
          <a:xfrm rot="0">
            <a:off x="-458474" y="9515874"/>
            <a:ext cx="15296432" cy="1542251"/>
            <a:chOff x="0" y="0"/>
            <a:chExt cx="53281826" cy="5372100"/>
          </a:xfrm>
        </p:grpSpPr>
        <p:sp>
          <p:nvSpPr>
            <p:cNvPr name="Freeform 5" id="5"/>
            <p:cNvSpPr/>
            <p:nvPr/>
          </p:nvSpPr>
          <p:spPr>
            <a:xfrm>
              <a:off x="0" y="0"/>
              <a:ext cx="53281827" cy="5372100"/>
            </a:xfrm>
            <a:custGeom>
              <a:avLst/>
              <a:gdLst/>
              <a:ahLst/>
              <a:cxnLst/>
              <a:rect r="r" b="b" t="t" l="l"/>
              <a:pathLst>
                <a:path h="5372100" w="53281827">
                  <a:moveTo>
                    <a:pt x="51731156" y="0"/>
                  </a:moveTo>
                  <a:lnTo>
                    <a:pt x="1550670" y="0"/>
                  </a:lnTo>
                  <a:lnTo>
                    <a:pt x="0" y="2686050"/>
                  </a:lnTo>
                  <a:lnTo>
                    <a:pt x="1550670" y="5372100"/>
                  </a:lnTo>
                  <a:lnTo>
                    <a:pt x="51731156" y="5372100"/>
                  </a:lnTo>
                  <a:lnTo>
                    <a:pt x="53281827" y="2686050"/>
                  </a:lnTo>
                  <a:lnTo>
                    <a:pt x="51731156" y="0"/>
                  </a:lnTo>
                  <a:close/>
                </a:path>
              </a:pathLst>
            </a:custGeom>
            <a:solidFill>
              <a:srgbClr val="484C4B"/>
            </a:solidFill>
          </p:spPr>
        </p:sp>
      </p:grpSp>
      <p:sp>
        <p:nvSpPr>
          <p:cNvPr name="TextBox 6" id="6"/>
          <p:cNvSpPr txBox="true"/>
          <p:nvPr/>
        </p:nvSpPr>
        <p:spPr>
          <a:xfrm rot="0">
            <a:off x="1028700" y="838200"/>
            <a:ext cx="10434316" cy="1250950"/>
          </a:xfrm>
          <a:prstGeom prst="rect">
            <a:avLst/>
          </a:prstGeom>
        </p:spPr>
        <p:txBody>
          <a:bodyPr anchor="t" rtlCol="false" tIns="0" lIns="0" bIns="0" rIns="0">
            <a:spAutoFit/>
          </a:bodyPr>
          <a:lstStyle/>
          <a:p>
            <a:pPr>
              <a:lnSpc>
                <a:spcPts val="9799"/>
              </a:lnSpc>
              <a:spcBef>
                <a:spcPct val="0"/>
              </a:spcBef>
            </a:pPr>
            <a:r>
              <a:rPr lang="en-US" sz="6999">
                <a:solidFill>
                  <a:srgbClr val="323534"/>
                </a:solidFill>
                <a:latin typeface="Poppins Medium"/>
              </a:rPr>
              <a:t>PERFORMANCE</a:t>
            </a:r>
          </a:p>
        </p:txBody>
      </p:sp>
      <p:sp>
        <p:nvSpPr>
          <p:cNvPr name="TextBox 7" id="7"/>
          <p:cNvSpPr txBox="true"/>
          <p:nvPr/>
        </p:nvSpPr>
        <p:spPr>
          <a:xfrm rot="0">
            <a:off x="1743075" y="3413626"/>
            <a:ext cx="9719941" cy="2133600"/>
          </a:xfrm>
          <a:prstGeom prst="rect">
            <a:avLst/>
          </a:prstGeom>
        </p:spPr>
        <p:txBody>
          <a:bodyPr anchor="t" rtlCol="false" tIns="0" lIns="0" bIns="0" rIns="0">
            <a:spAutoFit/>
          </a:bodyPr>
          <a:lstStyle/>
          <a:p>
            <a:pPr marL="0" indent="0" lvl="0">
              <a:lnSpc>
                <a:spcPts val="4200"/>
              </a:lnSpc>
              <a:spcBef>
                <a:spcPct val="0"/>
              </a:spcBef>
            </a:pPr>
            <a:r>
              <a:rPr lang="en-US" sz="3500">
                <a:solidFill>
                  <a:srgbClr val="323534"/>
                </a:solidFill>
                <a:latin typeface="Assistant Regular"/>
              </a:rPr>
              <a:t>This system is developing in the high- level languages and using the advanced front-end and back-end technologies it will give a response to the end-user on the client system within very less time</a:t>
            </a:r>
          </a:p>
        </p:txBody>
      </p:sp>
      <p:grpSp>
        <p:nvGrpSpPr>
          <p:cNvPr name="Group 8" id="8"/>
          <p:cNvGrpSpPr/>
          <p:nvPr/>
        </p:nvGrpSpPr>
        <p:grpSpPr>
          <a:xfrm rot="-10800000">
            <a:off x="1028700" y="3532004"/>
            <a:ext cx="342510" cy="296645"/>
            <a:chOff x="0" y="0"/>
            <a:chExt cx="6202680" cy="5372100"/>
          </a:xfrm>
        </p:grpSpPr>
        <p:sp>
          <p:nvSpPr>
            <p:cNvPr name="Freeform 9" id="9"/>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484C4B"/>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DAFSxvgpXlU</dc:identifier>
  <dcterms:modified xsi:type="dcterms:W3CDTF">2011-08-01T06:04:30Z</dcterms:modified>
  <cp:revision>1</cp:revision>
  <dc:title>Online Tiffin Booking</dc:title>
</cp:coreProperties>
</file>